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1.xml" ContentType="application/vnd.openxmlformats-officedocument.presentationml.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Lexend Deca" panose="020B0604020202020204" charset="0"/>
      <p:regular r:id="rId18"/>
      <p:bold r:id="rId19"/>
    </p:embeddedFont>
    <p:embeddedFont>
      <p:font typeface="Lexend Deca Light" panose="020B0604020202020204" charset="0"/>
      <p:regular r:id="rId20"/>
      <p:bold r:id="rId21"/>
    </p:embeddedFont>
    <p:embeddedFont>
      <p:font typeface="Lexend Deca Medium" panose="020B0604020202020204" charset="0"/>
      <p:regular r:id="rId22"/>
      <p:bold r:id="rId23"/>
    </p:embeddedFont>
    <p:embeddedFont>
      <p:font typeface="Lexend Deca SemiBold" panose="020B0604020202020204" charset="0"/>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Yukti Khurana" initials="" lastIdx="2" clrIdx="0"/>
  <p:cmAuthor id="1" name="Arthi Krishna"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10-26T04:25:56.429" idx="1">
    <p:pos x="6000" y="0"/>
    <p:text>Ah, I guess it's not necessary! I originally had it because the pros &amp; cons was just for one location, but then I added a step where users could select which location to view pros and cons</p:text>
  </p:cm>
  <p:cm authorId="0" dt="2022-10-26T04:45:00.441" idx="1">
    <p:pos x="6000" y="0"/>
    <p:text>Do we need to remember the location like do we need these two links, since we are just comparing all areas and giving pros and cons of each in next steps.</p:text>
  </p:cm>
  <p:cm authorId="0" dt="2022-10-26T04:45:00.441" idx="2">
    <p:pos x="6000" y="0"/>
    <p:text>Yeah. The slides look amazing btw!</p:text>
  </p:cm>
</p:cmLst>
</file>

<file path=ppt/media/image1.png>
</file>

<file path=ppt/media/image2.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cdn.dribbble.com/users/2077073/screenshots/6005120/loadin_gif.gif"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cdn.dribbble.com/users/2077073/screenshots/6005120/loadin_gif.gif"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cdn.dribbble.com/users/2077073/screenshots/6005120/loadin_gif.gif"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cdn.dribbble.com/users/2077073/screenshots/6005120/loadin_gif.gif"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737b247f70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1737b247f70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Loading state for when we call gpt-3</a:t>
            </a:r>
            <a:endParaRPr/>
          </a:p>
          <a:p>
            <a:pPr marL="0" lvl="0" indent="0" algn="l" rtl="0">
              <a:spcBef>
                <a:spcPts val="0"/>
              </a:spcBef>
              <a:spcAft>
                <a:spcPts val="0"/>
              </a:spcAft>
              <a:buNone/>
            </a:pPr>
            <a:endParaRPr/>
          </a:p>
          <a:p>
            <a:pPr marL="0" lvl="0" indent="0" algn="l" rtl="0">
              <a:spcBef>
                <a:spcPts val="0"/>
              </a:spcBef>
              <a:spcAft>
                <a:spcPts val="0"/>
              </a:spcAft>
              <a:buNone/>
            </a:pPr>
            <a:r>
              <a:rPr lang="en"/>
              <a:t>Loading gif: </a:t>
            </a:r>
            <a:r>
              <a:rPr lang="en" u="sng">
                <a:solidFill>
                  <a:schemeClr val="hlink"/>
                </a:solidFill>
                <a:hlinkClick r:id="rId3"/>
              </a:rPr>
              <a:t>https://cdn.dribbble.com/users/2077073/screenshots/6005120/loadin_gif.gif</a:t>
            </a:r>
            <a:endParaRPr/>
          </a:p>
          <a:p>
            <a:pPr marL="0" lvl="0" indent="0" algn="l" rtl="0">
              <a:spcBef>
                <a:spcPts val="0"/>
              </a:spcBef>
              <a:spcAft>
                <a:spcPts val="0"/>
              </a:spcAft>
              <a:buNone/>
            </a:pPr>
            <a:r>
              <a:rPr lang="en"/>
              <a:t>Credit: Apaar Gandhi on Dribble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737b247f70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737b247f70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Buttons: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“Choose another Preference” takes them back to to the list of preferences from before (I don’t think there needs to be another GPT-3 call, maybe save all preference comparisons somewhere).</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“Pros &amp; Cons for [Selected Location]” will go to next GPT-Section (Area Comparisons)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737b247f70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737b247f70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Prototype User Flow:</a:t>
            </a:r>
            <a:endParaRPr/>
          </a:p>
          <a:p>
            <a:pPr marL="457200" lvl="0" indent="-298450" algn="l" rtl="0">
              <a:spcBef>
                <a:spcPts val="0"/>
              </a:spcBef>
              <a:spcAft>
                <a:spcPts val="0"/>
              </a:spcAft>
              <a:buSzPts val="1100"/>
              <a:buChar char="-"/>
            </a:pPr>
            <a:r>
              <a:rPr lang="en"/>
              <a:t>Click Tribeca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737b247f70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737b247f70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Loading state for when we call gpt-3</a:t>
            </a:r>
            <a:endParaRPr/>
          </a:p>
          <a:p>
            <a:pPr marL="0" lvl="0" indent="0" algn="l" rtl="0">
              <a:spcBef>
                <a:spcPts val="0"/>
              </a:spcBef>
              <a:spcAft>
                <a:spcPts val="0"/>
              </a:spcAft>
              <a:buNone/>
            </a:pPr>
            <a:endParaRPr/>
          </a:p>
          <a:p>
            <a:pPr marL="0" lvl="0" indent="0" algn="l" rtl="0">
              <a:spcBef>
                <a:spcPts val="0"/>
              </a:spcBef>
              <a:spcAft>
                <a:spcPts val="0"/>
              </a:spcAft>
              <a:buNone/>
            </a:pPr>
            <a:r>
              <a:rPr lang="en"/>
              <a:t>Loading gif: </a:t>
            </a:r>
            <a:r>
              <a:rPr lang="en" u="sng">
                <a:solidFill>
                  <a:schemeClr val="hlink"/>
                </a:solidFill>
                <a:hlinkClick r:id="rId3"/>
              </a:rPr>
              <a:t>https://cdn.dribbble.com/users/2077073/screenshots/6005120/loadin_gif.gif</a:t>
            </a:r>
            <a:endParaRPr/>
          </a:p>
          <a:p>
            <a:pPr marL="0" lvl="0" indent="0" algn="l" rtl="0">
              <a:spcBef>
                <a:spcPts val="0"/>
              </a:spcBef>
              <a:spcAft>
                <a:spcPts val="0"/>
              </a:spcAft>
              <a:buNone/>
            </a:pPr>
            <a:r>
              <a:rPr lang="en"/>
              <a:t>Credit: Apaar Gandhi on Dribble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737b247f70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737b247f70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about Pros &amp; Cons:</a:t>
            </a:r>
            <a:endParaRPr/>
          </a:p>
          <a:p>
            <a:pPr marL="0" lvl="0" indent="0" algn="l" rtl="0">
              <a:spcBef>
                <a:spcPts val="0"/>
              </a:spcBef>
              <a:spcAft>
                <a:spcPts val="0"/>
              </a:spcAft>
              <a:buNone/>
            </a:pPr>
            <a:r>
              <a:rPr lang="en"/>
              <a:t>If it’s possible to separate out the pros &amp; cons into separate lists, then it would be nice to do a two-column format…</a:t>
            </a:r>
            <a:endParaRPr/>
          </a:p>
          <a:p>
            <a:pPr marL="0" lvl="0" indent="0" algn="l" rtl="0">
              <a:spcBef>
                <a:spcPts val="0"/>
              </a:spcBef>
              <a:spcAft>
                <a:spcPts val="0"/>
              </a:spcAft>
              <a:buNone/>
            </a:pPr>
            <a:r>
              <a:rPr lang="en"/>
              <a:t>But since I know it’s probably not that predicable, it’s probably better just to put the text in the box as is.</a:t>
            </a:r>
            <a:endParaRPr/>
          </a:p>
          <a:p>
            <a:pPr marL="0" lvl="0" indent="0" algn="l" rtl="0">
              <a:spcBef>
                <a:spcPts val="0"/>
              </a:spcBef>
              <a:spcAft>
                <a:spcPts val="0"/>
              </a:spcAft>
              <a:buNone/>
            </a:pPr>
            <a:r>
              <a:rPr lang="en"/>
              <a:t>Might be hard to fit the text though…if it’s hard to fit in a colored box, then just put as is in white space.</a:t>
            </a: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Buttons: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“Back to location list” takes them back to to the list of locations from before (I don’t think there needs to be another GPT-3 call, maybe save pros &amp; cons for each location in a list).</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“Finish” will go Thank you screen</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737b247f7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737b247f7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Buttons:</a:t>
            </a:r>
            <a:endParaRPr/>
          </a:p>
          <a:p>
            <a:pPr marL="457200" lvl="0" indent="-298450" algn="l" rtl="0">
              <a:spcBef>
                <a:spcPts val="0"/>
              </a:spcBef>
              <a:spcAft>
                <a:spcPts val="0"/>
              </a:spcAft>
              <a:buSzPts val="1100"/>
              <a:buChar char="●"/>
            </a:pPr>
            <a:r>
              <a:rPr lang="en"/>
              <a:t>‘Go Home’ is self-explanatory</a:t>
            </a:r>
            <a:endParaRPr/>
          </a:p>
          <a:p>
            <a:pPr marL="457200" lvl="0" indent="-298450" algn="l" rtl="0">
              <a:spcBef>
                <a:spcPts val="0"/>
              </a:spcBef>
              <a:spcAft>
                <a:spcPts val="0"/>
              </a:spcAft>
              <a:buSzPts val="1100"/>
              <a:buChar char="●"/>
            </a:pPr>
            <a:r>
              <a:rPr lang="en"/>
              <a:t>‘Get Recs for Different Area’ takes you to beginning of flow (Slide 3)</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5784a88ed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5784a88ed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Pie chart calculated based on data in Firebase with monthly values as the base (not total spent)</a:t>
            </a:r>
            <a:endParaRPr/>
          </a:p>
          <a:p>
            <a:pPr marL="0" lvl="0" indent="0" algn="l" rtl="0">
              <a:spcBef>
                <a:spcPts val="0"/>
              </a:spcBef>
              <a:spcAft>
                <a:spcPts val="0"/>
              </a:spcAft>
              <a:buNone/>
            </a:pPr>
            <a:endParaRPr/>
          </a:p>
          <a:p>
            <a:pPr marL="0" lvl="0" indent="0" algn="l" rtl="0">
              <a:spcBef>
                <a:spcPts val="0"/>
              </a:spcBef>
              <a:spcAft>
                <a:spcPts val="0"/>
              </a:spcAft>
              <a:buNone/>
            </a:pPr>
            <a:r>
              <a:rPr lang="en"/>
              <a:t>User starts with no services in their account and will have to add them manually. Eventually, we could use a payment/bank api to get recurring payment data directly to anticipate subscriptions automatically without the user having to manually input them.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737b247f7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737b247f7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 Experience notes:</a:t>
            </a:r>
            <a:endParaRPr/>
          </a:p>
          <a:p>
            <a:pPr marL="457200" lvl="0" indent="-298450" algn="l" rtl="0">
              <a:spcBef>
                <a:spcPts val="0"/>
              </a:spcBef>
              <a:spcAft>
                <a:spcPts val="0"/>
              </a:spcAft>
              <a:buSzPts val="1100"/>
              <a:buChar char="●"/>
            </a:pPr>
            <a:r>
              <a:rPr lang="en"/>
              <a:t>Disable ‘next’ button until user has filled out their preferences.</a:t>
            </a:r>
            <a:endParaRPr/>
          </a:p>
          <a:p>
            <a:pPr marL="457200" lvl="0" indent="-298450" algn="l" rtl="0">
              <a:spcBef>
                <a:spcPts val="0"/>
              </a:spcBef>
              <a:spcAft>
                <a:spcPts val="0"/>
              </a:spcAft>
              <a:buSzPts val="1100"/>
              <a:buChar char="●"/>
            </a:pPr>
            <a:r>
              <a:rPr lang="en"/>
              <a:t>User enters number of preferences based on dropdown select</a:t>
            </a:r>
            <a:endParaRPr/>
          </a:p>
          <a:p>
            <a:pPr marL="457200" lvl="0" indent="-298450" algn="l" rtl="0">
              <a:spcBef>
                <a:spcPts val="0"/>
              </a:spcBef>
              <a:spcAft>
                <a:spcPts val="0"/>
              </a:spcAft>
              <a:buSzPts val="1100"/>
              <a:buChar char="●"/>
            </a:pPr>
            <a:r>
              <a:rPr lang="en"/>
              <a:t>Number of text boxes should appear according to how many preferences user wants to enter</a:t>
            </a:r>
            <a:endParaRPr/>
          </a:p>
          <a:p>
            <a:pPr marL="914400" lvl="1" indent="-298450" algn="l" rtl="0">
              <a:spcBef>
                <a:spcPts val="0"/>
              </a:spcBef>
              <a:spcAft>
                <a:spcPts val="0"/>
              </a:spcAft>
              <a:buSzPts val="1100"/>
              <a:buChar char="○"/>
            </a:pPr>
            <a:r>
              <a:rPr lang="en"/>
              <a:t>Alt. way: show all 6 text boxes but make the first one required and the rest optional (since we technically need only one requirement)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737b247f70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737b247f70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Loading state for when we call gpt-3</a:t>
            </a:r>
            <a:endParaRPr/>
          </a:p>
          <a:p>
            <a:pPr marL="0" lvl="0" indent="0" algn="l" rtl="0">
              <a:spcBef>
                <a:spcPts val="0"/>
              </a:spcBef>
              <a:spcAft>
                <a:spcPts val="0"/>
              </a:spcAft>
              <a:buNone/>
            </a:pPr>
            <a:endParaRPr/>
          </a:p>
          <a:p>
            <a:pPr marL="0" lvl="0" indent="0" algn="l" rtl="0">
              <a:spcBef>
                <a:spcPts val="0"/>
              </a:spcBef>
              <a:spcAft>
                <a:spcPts val="0"/>
              </a:spcAft>
              <a:buNone/>
            </a:pPr>
            <a:r>
              <a:rPr lang="en"/>
              <a:t>Loading gif: </a:t>
            </a:r>
            <a:r>
              <a:rPr lang="en" u="sng">
                <a:solidFill>
                  <a:schemeClr val="hlink"/>
                </a:solidFill>
                <a:hlinkClick r:id="rId3"/>
              </a:rPr>
              <a:t>https://cdn.dribbble.com/users/2077073/screenshots/6005120/loadin_gif.gif</a:t>
            </a:r>
            <a:endParaRPr/>
          </a:p>
          <a:p>
            <a:pPr marL="0" lvl="0" indent="0" algn="l" rtl="0">
              <a:spcBef>
                <a:spcPts val="0"/>
              </a:spcBef>
              <a:spcAft>
                <a:spcPts val="0"/>
              </a:spcAft>
              <a:buNone/>
            </a:pPr>
            <a:r>
              <a:rPr lang="en"/>
              <a:t>Credit: Apaar Gandhi on Dribble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737b247f7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737b247f7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Prototype User Flow:</a:t>
            </a:r>
            <a:endParaRPr/>
          </a:p>
          <a:p>
            <a:pPr marL="457200" lvl="0" indent="-298450" algn="l" rtl="0">
              <a:spcBef>
                <a:spcPts val="0"/>
              </a:spcBef>
              <a:spcAft>
                <a:spcPts val="0"/>
              </a:spcAft>
              <a:buSzPts val="1100"/>
              <a:buChar char="-"/>
            </a:pPr>
            <a:r>
              <a:rPr lang="en"/>
              <a:t>Click Tribeca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737b247f70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737b247f7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Loading state for when we call gpt-3</a:t>
            </a:r>
            <a:endParaRPr/>
          </a:p>
          <a:p>
            <a:pPr marL="0" lvl="0" indent="0" algn="l" rtl="0">
              <a:spcBef>
                <a:spcPts val="0"/>
              </a:spcBef>
              <a:spcAft>
                <a:spcPts val="0"/>
              </a:spcAft>
              <a:buNone/>
            </a:pPr>
            <a:endParaRPr/>
          </a:p>
          <a:p>
            <a:pPr marL="0" lvl="0" indent="0" algn="l" rtl="0">
              <a:spcBef>
                <a:spcPts val="0"/>
              </a:spcBef>
              <a:spcAft>
                <a:spcPts val="0"/>
              </a:spcAft>
              <a:buNone/>
            </a:pPr>
            <a:r>
              <a:rPr lang="en"/>
              <a:t>Loading gif: </a:t>
            </a:r>
            <a:r>
              <a:rPr lang="en" u="sng">
                <a:solidFill>
                  <a:schemeClr val="hlink"/>
                </a:solidFill>
                <a:hlinkClick r:id="rId3"/>
              </a:rPr>
              <a:t>https://cdn.dribbble.com/users/2077073/screenshots/6005120/loadin_gif.gif</a:t>
            </a:r>
            <a:endParaRPr/>
          </a:p>
          <a:p>
            <a:pPr marL="0" lvl="0" indent="0" algn="l" rtl="0">
              <a:spcBef>
                <a:spcPts val="0"/>
              </a:spcBef>
              <a:spcAft>
                <a:spcPts val="0"/>
              </a:spcAft>
              <a:buNone/>
            </a:pPr>
            <a:r>
              <a:rPr lang="en"/>
              <a:t>Credit: Apaar Gandhi on Dribble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737b247f70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737b247f70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Might have to work with text spacing, but general thoughts:</a:t>
            </a:r>
            <a:endParaRPr/>
          </a:p>
          <a:p>
            <a:pPr marL="457200" lvl="0" indent="-298450" algn="l" rtl="0">
              <a:spcBef>
                <a:spcPts val="0"/>
              </a:spcBef>
              <a:spcAft>
                <a:spcPts val="0"/>
              </a:spcAft>
              <a:buSzPts val="1100"/>
              <a:buChar char="●"/>
            </a:pPr>
            <a:r>
              <a:rPr lang="en"/>
              <a:t>Let’s do both the general info &amp; the ‘elaborate on how this location fulfils requirement x’ for each preference x in the same slide</a:t>
            </a:r>
            <a:endParaRPr/>
          </a:p>
          <a:p>
            <a:pPr marL="914400" lvl="1" indent="-298450" algn="l" rtl="0">
              <a:spcBef>
                <a:spcPts val="0"/>
              </a:spcBef>
              <a:spcAft>
                <a:spcPts val="0"/>
              </a:spcAft>
              <a:buSzPts val="1100"/>
              <a:buChar char="○"/>
            </a:pPr>
            <a:r>
              <a:rPr lang="en"/>
              <a:t>Benefits</a:t>
            </a:r>
            <a:endParaRPr/>
          </a:p>
          <a:p>
            <a:pPr marL="1371600" lvl="2" indent="-298450" algn="l" rtl="0">
              <a:spcBef>
                <a:spcPts val="0"/>
              </a:spcBef>
              <a:spcAft>
                <a:spcPts val="0"/>
              </a:spcAft>
              <a:buSzPts val="1100"/>
              <a:buChar char="■"/>
            </a:pPr>
            <a:r>
              <a:rPr lang="en"/>
              <a:t>More information for the user to go through</a:t>
            </a:r>
            <a:endParaRPr/>
          </a:p>
          <a:p>
            <a:pPr marL="1371600" lvl="2" indent="-298450" algn="l" rtl="0">
              <a:spcBef>
                <a:spcPts val="0"/>
              </a:spcBef>
              <a:spcAft>
                <a:spcPts val="0"/>
              </a:spcAft>
              <a:buSzPts val="1100"/>
              <a:buChar char="■"/>
            </a:pPr>
            <a:r>
              <a:rPr lang="en"/>
              <a:t>Consolidates steps into a cleaner workflow</a:t>
            </a:r>
            <a:endParaRPr/>
          </a:p>
          <a:p>
            <a:pPr marL="914400" lvl="1" indent="-298450" algn="l" rtl="0">
              <a:spcBef>
                <a:spcPts val="0"/>
              </a:spcBef>
              <a:spcAft>
                <a:spcPts val="0"/>
              </a:spcAft>
              <a:buSzPts val="1100"/>
              <a:buChar char="○"/>
            </a:pPr>
            <a:r>
              <a:rPr lang="en"/>
              <a:t>Costs:</a:t>
            </a:r>
            <a:endParaRPr/>
          </a:p>
          <a:p>
            <a:pPr marL="1371600" lvl="2" indent="-298450" algn="l" rtl="0">
              <a:spcBef>
                <a:spcPts val="0"/>
              </a:spcBef>
              <a:spcAft>
                <a:spcPts val="0"/>
              </a:spcAft>
              <a:buSzPts val="1100"/>
              <a:buChar char="■"/>
            </a:pPr>
            <a:r>
              <a:rPr lang="en"/>
              <a:t>Loading time might take a bit longer since we’re relying on GPT-3</a:t>
            </a:r>
            <a:endParaRPr/>
          </a:p>
          <a:p>
            <a:pPr marL="1371600" lvl="2" indent="-298450" algn="l" rtl="0">
              <a:spcBef>
                <a:spcPts val="0"/>
              </a:spcBef>
              <a:spcAft>
                <a:spcPts val="0"/>
              </a:spcAft>
              <a:buSzPts val="1100"/>
              <a:buChar char="■"/>
            </a:pPr>
            <a:r>
              <a:rPr lang="en"/>
              <a:t>Lots of text for state, but hopefully spacing should take care of it? (Slides aren’t very representative of an actual screen)</a:t>
            </a:r>
            <a:endParaRPr/>
          </a:p>
          <a:p>
            <a:pPr marL="1371600" lvl="0" indent="0" algn="l" rtl="0">
              <a:spcBef>
                <a:spcPts val="0"/>
              </a:spcBef>
              <a:spcAft>
                <a:spcPts val="0"/>
              </a:spcAft>
              <a:buNone/>
            </a:pPr>
            <a:endParaRPr/>
          </a:p>
          <a:p>
            <a:pPr marL="0" lvl="0" indent="0" algn="l" rtl="0">
              <a:spcBef>
                <a:spcPts val="0"/>
              </a:spcBef>
              <a:spcAft>
                <a:spcPts val="0"/>
              </a:spcAft>
              <a:buNone/>
            </a:pPr>
            <a:r>
              <a:rPr lang="en"/>
              <a:t>Buttons:</a:t>
            </a:r>
            <a:endParaRPr/>
          </a:p>
          <a:p>
            <a:pPr marL="457200" lvl="0" indent="-298450" algn="l" rtl="0">
              <a:spcBef>
                <a:spcPts val="0"/>
              </a:spcBef>
              <a:spcAft>
                <a:spcPts val="0"/>
              </a:spcAft>
              <a:buSzPts val="1100"/>
              <a:buChar char="●"/>
            </a:pPr>
            <a:r>
              <a:rPr lang="en"/>
              <a:t>Clicking the arrows will allow users to see the specifics for each preference (generate for all 3 preferences, store preference name and details in an object list, and cycle through the list.</a:t>
            </a:r>
            <a:endParaRPr/>
          </a:p>
          <a:p>
            <a:pPr marL="457200" lvl="0" indent="-298450" algn="l" rtl="0">
              <a:spcBef>
                <a:spcPts val="0"/>
              </a:spcBef>
              <a:spcAft>
                <a:spcPts val="0"/>
              </a:spcAft>
              <a:buSzPts val="1100"/>
              <a:buChar char="●"/>
            </a:pPr>
            <a:r>
              <a:rPr lang="en"/>
              <a:t>“Back to location list” takes them back to to the list of locations from before (I don’t think there needs to be another GPT-3 call, maybe save it somewhere).</a:t>
            </a:r>
            <a:endParaRPr/>
          </a:p>
          <a:p>
            <a:pPr marL="457200" lvl="0" indent="-298450" algn="l" rtl="0">
              <a:spcBef>
                <a:spcPts val="0"/>
              </a:spcBef>
              <a:spcAft>
                <a:spcPts val="0"/>
              </a:spcAft>
              <a:buSzPts val="1100"/>
              <a:buChar char="●"/>
            </a:pPr>
            <a:r>
              <a:rPr lang="en"/>
              <a:t>“Choose this Location” will go to next GPT-Section (Area Comparisons)</a:t>
            </a:r>
            <a:endParaRPr/>
          </a:p>
          <a:p>
            <a:pPr marL="45720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737b247f70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737b247f70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“Change Location” link will take users back to the location list screen. </a:t>
            </a:r>
            <a:endParaRPr/>
          </a:p>
          <a:p>
            <a:pPr marL="0" lvl="0" indent="0" algn="l" rtl="0">
              <a:spcBef>
                <a:spcPts val="0"/>
              </a:spcBef>
              <a:spcAft>
                <a:spcPts val="0"/>
              </a:spcAft>
              <a:buNone/>
            </a:pPr>
            <a:r>
              <a:rPr lang="en"/>
              <a:t>This option will also be there for the rest of the flow.</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737b247f70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737b247f70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slide" Target="slide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73500" y="1939025"/>
            <a:ext cx="8658900" cy="8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2840">
                <a:latin typeface="Lexend Deca SemiBold"/>
                <a:ea typeface="Lexend Deca SemiBold"/>
                <a:cs typeface="Lexend Deca SemiBold"/>
                <a:sym typeface="Lexend Deca SemiBold"/>
              </a:rPr>
              <a:t>Neighborhood Recommender Prototype </a:t>
            </a:r>
            <a:endParaRPr sz="2840">
              <a:latin typeface="Lexend Deca SemiBold"/>
              <a:ea typeface="Lexend Deca SemiBold"/>
              <a:cs typeface="Lexend Deca SemiBold"/>
              <a:sym typeface="Lexend Deca SemiBold"/>
            </a:endParaRPr>
          </a:p>
          <a:p>
            <a:pPr marL="0" lvl="0" indent="0" algn="ctr" rtl="0">
              <a:spcBef>
                <a:spcPts val="0"/>
              </a:spcBef>
              <a:spcAft>
                <a:spcPts val="0"/>
              </a:spcAft>
              <a:buSzPts val="990"/>
              <a:buNone/>
            </a:pPr>
            <a:r>
              <a:rPr lang="en" sz="2840">
                <a:solidFill>
                  <a:srgbClr val="274E13"/>
                </a:solidFill>
                <a:latin typeface="Lexend Deca SemiBold"/>
                <a:ea typeface="Lexend Deca SemiBold"/>
                <a:cs typeface="Lexend Deca SemiBold"/>
                <a:sym typeface="Lexend Deca SemiBold"/>
              </a:rPr>
              <a:t>City Scout</a:t>
            </a:r>
            <a:endParaRPr sz="2840">
              <a:solidFill>
                <a:srgbClr val="274E13"/>
              </a:solidFill>
              <a:latin typeface="Lexend Deca SemiBold"/>
              <a:ea typeface="Lexend Deca SemiBold"/>
              <a:cs typeface="Lexend Deca SemiBold"/>
              <a:sym typeface="Lexend Deca SemiBold"/>
            </a:endParaRPr>
          </a:p>
        </p:txBody>
      </p:sp>
      <p:sp>
        <p:nvSpPr>
          <p:cNvPr id="55" name="Google Shape;55;p13"/>
          <p:cNvSpPr txBox="1">
            <a:spLocks noGrp="1"/>
          </p:cNvSpPr>
          <p:nvPr>
            <p:ph type="subTitle" idx="1"/>
          </p:nvPr>
        </p:nvSpPr>
        <p:spPr>
          <a:xfrm>
            <a:off x="311700" y="2852950"/>
            <a:ext cx="8520600" cy="438300"/>
          </a:xfrm>
          <a:prstGeom prst="rect">
            <a:avLst/>
          </a:prstGeom>
        </p:spPr>
        <p:txBody>
          <a:bodyPr spcFirstLastPara="1" wrap="square" lIns="91425" tIns="91425" rIns="91425" bIns="91425" anchor="t" anchorCtr="0">
            <a:normAutofit fontScale="92500"/>
          </a:bodyPr>
          <a:lstStyle/>
          <a:p>
            <a:pPr marL="0" lvl="0" indent="0" algn="ctr" rtl="0">
              <a:spcBef>
                <a:spcPts val="0"/>
              </a:spcBef>
              <a:spcAft>
                <a:spcPts val="0"/>
              </a:spcAft>
              <a:buNone/>
            </a:pPr>
            <a:r>
              <a:rPr lang="en" sz="2000">
                <a:solidFill>
                  <a:schemeClr val="lt2"/>
                </a:solidFill>
                <a:latin typeface="Lexend Deca Medium"/>
                <a:ea typeface="Lexend Deca Medium"/>
                <a:cs typeface="Lexend Deca Medium"/>
                <a:sym typeface="Lexend Deca Medium"/>
              </a:rPr>
              <a:t>Arthi Krishna, Christine Kim, Yukti Khurana</a:t>
            </a:r>
            <a:endParaRPr sz="2000">
              <a:solidFill>
                <a:schemeClr val="lt2"/>
              </a:solidFill>
              <a:latin typeface="Lexend Deca Medium"/>
              <a:ea typeface="Lexend Deca Medium"/>
              <a:cs typeface="Lexend Deca Medium"/>
              <a:sym typeface="Lexend Deca Medium"/>
            </a:endParaRPr>
          </a:p>
        </p:txBody>
      </p:sp>
      <p:sp>
        <p:nvSpPr>
          <p:cNvPr id="56" name="Google Shape;56;p13"/>
          <p:cNvSpPr txBox="1">
            <a:spLocks noGrp="1"/>
          </p:cNvSpPr>
          <p:nvPr>
            <p:ph type="subTitle" idx="1"/>
          </p:nvPr>
        </p:nvSpPr>
        <p:spPr>
          <a:xfrm>
            <a:off x="242650" y="1276175"/>
            <a:ext cx="8520600" cy="438300"/>
          </a:xfrm>
          <a:prstGeom prst="rect">
            <a:avLst/>
          </a:prstGeom>
        </p:spPr>
        <p:txBody>
          <a:bodyPr spcFirstLastPara="1" wrap="square" lIns="91425" tIns="91425" rIns="91425" bIns="91425" anchor="t" anchorCtr="0">
            <a:normAutofit fontScale="92500"/>
          </a:bodyPr>
          <a:lstStyle/>
          <a:p>
            <a:pPr marL="0" lvl="0" indent="0" algn="ctr" rtl="0">
              <a:spcBef>
                <a:spcPts val="0"/>
              </a:spcBef>
              <a:spcAft>
                <a:spcPts val="0"/>
              </a:spcAft>
              <a:buNone/>
            </a:pPr>
            <a:r>
              <a:rPr lang="en" sz="2000">
                <a:solidFill>
                  <a:schemeClr val="lt2"/>
                </a:solidFill>
                <a:latin typeface="Lexend Deca Medium"/>
                <a:ea typeface="Lexend Deca Medium"/>
                <a:cs typeface="Lexend Deca Medium"/>
                <a:sym typeface="Lexend Deca Medium"/>
              </a:rPr>
              <a:t>COMS 6998: Adv. Web Design, HW 7 Main</a:t>
            </a:r>
            <a:endParaRPr sz="2000">
              <a:solidFill>
                <a:schemeClr val="lt2"/>
              </a:solidFill>
              <a:latin typeface="Lexend Deca Medium"/>
              <a:ea typeface="Lexend Deca Medium"/>
              <a:cs typeface="Lexend Deca Medium"/>
              <a:sym typeface="Lexend Deca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2"/>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162" name="Google Shape;162;p22"/>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pic>
        <p:nvPicPr>
          <p:cNvPr id="163" name="Google Shape;163;p22"/>
          <p:cNvPicPr preferRelativeResize="0"/>
          <p:nvPr/>
        </p:nvPicPr>
        <p:blipFill>
          <a:blip r:embed="rId3">
            <a:alphaModFix/>
          </a:blip>
          <a:stretch>
            <a:fillRect/>
          </a:stretch>
        </p:blipFill>
        <p:spPr>
          <a:xfrm>
            <a:off x="2076450" y="1237400"/>
            <a:ext cx="4991100" cy="3743325"/>
          </a:xfrm>
          <a:prstGeom prst="rect">
            <a:avLst/>
          </a:prstGeom>
          <a:noFill/>
          <a:ln>
            <a:noFill/>
          </a:ln>
        </p:spPr>
      </p:pic>
      <p:sp>
        <p:nvSpPr>
          <p:cNvPr id="164" name="Google Shape;164;p22"/>
          <p:cNvSpPr/>
          <p:nvPr/>
        </p:nvSpPr>
        <p:spPr>
          <a:xfrm>
            <a:off x="357325" y="1030800"/>
            <a:ext cx="8133600" cy="7275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Loading comparisons for ‘near bustling nightlife’...</a:t>
            </a:r>
            <a:endParaRPr sz="2200">
              <a:solidFill>
                <a:srgbClr val="6AA84F"/>
              </a:solidFill>
              <a:latin typeface="Lexend Deca Medium"/>
              <a:ea typeface="Lexend Deca Medium"/>
              <a:cs typeface="Lexend Deca Medium"/>
              <a:sym typeface="Lexend Deca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3"/>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171" name="Google Shape;171;p23"/>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sp>
        <p:nvSpPr>
          <p:cNvPr id="172" name="Google Shape;172;p23"/>
          <p:cNvSpPr/>
          <p:nvPr/>
        </p:nvSpPr>
        <p:spPr>
          <a:xfrm>
            <a:off x="357325" y="1172600"/>
            <a:ext cx="6196500" cy="6864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2200">
                <a:solidFill>
                  <a:srgbClr val="6AA84F"/>
                </a:solidFill>
                <a:latin typeface="Lexend Deca Medium"/>
                <a:ea typeface="Lexend Deca Medium"/>
                <a:cs typeface="Lexend Deca Medium"/>
                <a:sym typeface="Lexend Deca Medium"/>
              </a:rPr>
              <a:t>Comparisons for ‘near bustling nightlife’</a:t>
            </a:r>
            <a:endParaRPr sz="2200">
              <a:solidFill>
                <a:srgbClr val="6AA84F"/>
              </a:solidFill>
              <a:latin typeface="Lexend Deca Medium"/>
              <a:ea typeface="Lexend Deca Medium"/>
              <a:cs typeface="Lexend Deca Medium"/>
              <a:sym typeface="Lexend Deca Medium"/>
            </a:endParaRPr>
          </a:p>
        </p:txBody>
      </p:sp>
      <p:sp>
        <p:nvSpPr>
          <p:cNvPr id="173" name="Google Shape;173;p23"/>
          <p:cNvSpPr/>
          <p:nvPr/>
        </p:nvSpPr>
        <p:spPr>
          <a:xfrm>
            <a:off x="357325" y="1979600"/>
            <a:ext cx="8140200" cy="21093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50">
                <a:solidFill>
                  <a:schemeClr val="dk1"/>
                </a:solidFill>
                <a:latin typeface="Lexend Deca"/>
                <a:ea typeface="Lexend Deca"/>
                <a:cs typeface="Lexend Deca"/>
                <a:sym typeface="Lexend Deca"/>
              </a:rPr>
              <a:t>1. Hell's Kitchen- This area is known for its nightlife, with plenty of bar and restaurants to keep you busy.</a:t>
            </a:r>
            <a:endParaRPr sz="12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250">
                <a:solidFill>
                  <a:schemeClr val="dk1"/>
                </a:solidFill>
                <a:latin typeface="Lexend Deca"/>
                <a:ea typeface="Lexend Deca"/>
                <a:cs typeface="Lexend Deca"/>
                <a:sym typeface="Lexend Deca"/>
              </a:rPr>
              <a:t>2. Murray Hill- This area also has a lively nightlife scene, with many bars and clubs to choose from.'</a:t>
            </a:r>
            <a:endParaRPr sz="12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250">
                <a:solidFill>
                  <a:schemeClr val="dk1"/>
                </a:solidFill>
                <a:latin typeface="Lexend Deca"/>
                <a:ea typeface="Lexend Deca"/>
                <a:cs typeface="Lexend Deca"/>
                <a:sym typeface="Lexend Deca"/>
              </a:rPr>
              <a:t>3. Greenwich Village- This area is known for its more laid-back atmosphere, with a number of restaurants and bars to enjoy.</a:t>
            </a:r>
            <a:endParaRPr sz="12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250">
                <a:solidFill>
                  <a:schemeClr val="dk1"/>
                </a:solidFill>
                <a:latin typeface="Lexend Deca"/>
                <a:ea typeface="Lexend Deca"/>
                <a:cs typeface="Lexend Deca"/>
                <a:sym typeface="Lexend Deca"/>
              </a:rPr>
              <a:t> 4. Tribeca- This area is known for its hip, trendy atmosphere, with a number of up-and-coming restaurants and bars.'</a:t>
            </a:r>
            <a:endParaRPr sz="12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250">
                <a:solidFill>
                  <a:schemeClr val="dk1"/>
                </a:solidFill>
                <a:latin typeface="Lexend Deca"/>
                <a:ea typeface="Lexend Deca"/>
                <a:cs typeface="Lexend Deca"/>
                <a:sym typeface="Lexend Deca"/>
              </a:rPr>
              <a:t> 5. SoHo- This area is known for its chic, sophisticated atmosphere, with a number of fashionable bars and restaurants.</a:t>
            </a:r>
            <a:endParaRPr>
              <a:solidFill>
                <a:schemeClr val="dk1"/>
              </a:solidFill>
              <a:latin typeface="Lexend Deca"/>
              <a:ea typeface="Lexend Deca"/>
              <a:cs typeface="Lexend Deca"/>
              <a:sym typeface="Lexend Deca"/>
            </a:endParaRPr>
          </a:p>
        </p:txBody>
      </p:sp>
      <p:sp>
        <p:nvSpPr>
          <p:cNvPr id="174" name="Google Shape;174;p23"/>
          <p:cNvSpPr/>
          <p:nvPr/>
        </p:nvSpPr>
        <p:spPr>
          <a:xfrm>
            <a:off x="357325" y="4291625"/>
            <a:ext cx="2666700" cy="400200"/>
          </a:xfrm>
          <a:prstGeom prst="roundRect">
            <a:avLst>
              <a:gd name="adj" fmla="val 16667"/>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Lexend Deca"/>
                <a:ea typeface="Lexend Deca"/>
                <a:cs typeface="Lexend Deca"/>
                <a:sym typeface="Lexend Deca"/>
              </a:rPr>
              <a:t>← Choose another Preference</a:t>
            </a:r>
            <a:endParaRPr sz="1300">
              <a:solidFill>
                <a:schemeClr val="lt1"/>
              </a:solidFill>
              <a:latin typeface="Lexend Deca"/>
              <a:ea typeface="Lexend Deca"/>
              <a:cs typeface="Lexend Deca"/>
              <a:sym typeface="Lexend Deca"/>
            </a:endParaRPr>
          </a:p>
        </p:txBody>
      </p:sp>
      <p:sp>
        <p:nvSpPr>
          <p:cNvPr id="175" name="Google Shape;175;p23"/>
          <p:cNvSpPr/>
          <p:nvPr/>
        </p:nvSpPr>
        <p:spPr>
          <a:xfrm>
            <a:off x="6802700" y="4291625"/>
            <a:ext cx="1904400" cy="400200"/>
          </a:xfrm>
          <a:prstGeom prst="roundRect">
            <a:avLst>
              <a:gd name="adj" fmla="val 16667"/>
            </a:avLst>
          </a:prstGeom>
          <a:solidFill>
            <a:srgbClr val="38761D"/>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300">
                <a:solidFill>
                  <a:schemeClr val="lt1"/>
                </a:solidFill>
                <a:latin typeface="Lexend Deca"/>
                <a:ea typeface="Lexend Deca"/>
                <a:cs typeface="Lexend Deca"/>
                <a:sym typeface="Lexend Deca"/>
              </a:rPr>
              <a:t>Area Pros &amp; Cons →</a:t>
            </a:r>
            <a:endParaRPr sz="1300">
              <a:solidFill>
                <a:schemeClr val="lt1"/>
              </a:solidFill>
              <a:latin typeface="Lexend Deca"/>
              <a:ea typeface="Lexend Deca"/>
              <a:cs typeface="Lexend Deca"/>
              <a:sym typeface="Lexend Dec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4"/>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4"/>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182" name="Google Shape;182;p24"/>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sp>
        <p:nvSpPr>
          <p:cNvPr id="183" name="Google Shape;183;p24"/>
          <p:cNvSpPr/>
          <p:nvPr/>
        </p:nvSpPr>
        <p:spPr>
          <a:xfrm>
            <a:off x="609425" y="1044300"/>
            <a:ext cx="6537000" cy="7275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Choose a Location to View it’s Pros &amp; Cons:</a:t>
            </a:r>
            <a:endParaRPr sz="2200">
              <a:solidFill>
                <a:srgbClr val="6AA84F"/>
              </a:solidFill>
              <a:latin typeface="Lexend Deca Medium"/>
              <a:ea typeface="Lexend Deca Medium"/>
              <a:cs typeface="Lexend Deca Medium"/>
              <a:sym typeface="Lexend Deca Medium"/>
            </a:endParaRPr>
          </a:p>
        </p:txBody>
      </p:sp>
      <p:sp>
        <p:nvSpPr>
          <p:cNvPr id="184" name="Google Shape;184;p24"/>
          <p:cNvSpPr/>
          <p:nvPr/>
        </p:nvSpPr>
        <p:spPr>
          <a:xfrm>
            <a:off x="609425" y="246383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8761D"/>
                </a:solidFill>
                <a:latin typeface="Lexend Deca Medium"/>
                <a:ea typeface="Lexend Deca Medium"/>
                <a:cs typeface="Lexend Deca Medium"/>
                <a:sym typeface="Lexend Deca Medium"/>
              </a:rPr>
              <a:t>Hell’s Kitchen</a:t>
            </a:r>
            <a:endParaRPr>
              <a:solidFill>
                <a:srgbClr val="38761D"/>
              </a:solidFill>
              <a:latin typeface="Lexend Deca Medium"/>
              <a:ea typeface="Lexend Deca Medium"/>
              <a:cs typeface="Lexend Deca Medium"/>
              <a:sym typeface="Lexend Deca Medium"/>
            </a:endParaRPr>
          </a:p>
        </p:txBody>
      </p:sp>
      <p:sp>
        <p:nvSpPr>
          <p:cNvPr id="185" name="Google Shape;185;p24"/>
          <p:cNvSpPr/>
          <p:nvPr/>
        </p:nvSpPr>
        <p:spPr>
          <a:xfrm>
            <a:off x="1702150" y="327728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8761D"/>
                </a:solidFill>
                <a:latin typeface="Lexend Deca Medium"/>
                <a:ea typeface="Lexend Deca Medium"/>
                <a:cs typeface="Lexend Deca Medium"/>
                <a:sym typeface="Lexend Deca Medium"/>
              </a:rPr>
              <a:t>Little Italy</a:t>
            </a:r>
            <a:endParaRPr/>
          </a:p>
        </p:txBody>
      </p:sp>
      <p:sp>
        <p:nvSpPr>
          <p:cNvPr id="186" name="Google Shape;186;p24"/>
          <p:cNvSpPr/>
          <p:nvPr/>
        </p:nvSpPr>
        <p:spPr>
          <a:xfrm>
            <a:off x="4692475" y="327728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8761D"/>
                </a:solidFill>
                <a:latin typeface="Lexend Deca Medium"/>
                <a:ea typeface="Lexend Deca Medium"/>
                <a:cs typeface="Lexend Deca Medium"/>
                <a:sym typeface="Lexend Deca Medium"/>
              </a:rPr>
              <a:t>SoHo</a:t>
            </a:r>
            <a:endParaRPr/>
          </a:p>
        </p:txBody>
      </p:sp>
      <p:sp>
        <p:nvSpPr>
          <p:cNvPr id="187" name="Google Shape;187;p24"/>
          <p:cNvSpPr/>
          <p:nvPr/>
        </p:nvSpPr>
        <p:spPr>
          <a:xfrm>
            <a:off x="6022075" y="246383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8761D"/>
                </a:solidFill>
                <a:latin typeface="Lexend Deca Medium"/>
                <a:ea typeface="Lexend Deca Medium"/>
                <a:cs typeface="Lexend Deca Medium"/>
                <a:sym typeface="Lexend Deca Medium"/>
              </a:rPr>
              <a:t>Tribeca</a:t>
            </a:r>
            <a:endParaRPr/>
          </a:p>
        </p:txBody>
      </p:sp>
      <p:sp>
        <p:nvSpPr>
          <p:cNvPr id="188" name="Google Shape;188;p24"/>
          <p:cNvSpPr/>
          <p:nvPr/>
        </p:nvSpPr>
        <p:spPr>
          <a:xfrm>
            <a:off x="3315750" y="246383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8761D"/>
                </a:solidFill>
                <a:latin typeface="Lexend Deca Medium"/>
                <a:ea typeface="Lexend Deca Medium"/>
                <a:cs typeface="Lexend Deca Medium"/>
                <a:sym typeface="Lexend Deca Medium"/>
              </a:rPr>
              <a:t>Chinatown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5"/>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5"/>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195" name="Google Shape;195;p25"/>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pic>
        <p:nvPicPr>
          <p:cNvPr id="196" name="Google Shape;196;p25"/>
          <p:cNvPicPr preferRelativeResize="0"/>
          <p:nvPr/>
        </p:nvPicPr>
        <p:blipFill>
          <a:blip r:embed="rId3">
            <a:alphaModFix/>
          </a:blip>
          <a:stretch>
            <a:fillRect/>
          </a:stretch>
        </p:blipFill>
        <p:spPr>
          <a:xfrm>
            <a:off x="2076450" y="1237400"/>
            <a:ext cx="4991100" cy="3743325"/>
          </a:xfrm>
          <a:prstGeom prst="rect">
            <a:avLst/>
          </a:prstGeom>
          <a:noFill/>
          <a:ln>
            <a:noFill/>
          </a:ln>
        </p:spPr>
      </p:pic>
      <p:sp>
        <p:nvSpPr>
          <p:cNvPr id="197" name="Google Shape;197;p25"/>
          <p:cNvSpPr/>
          <p:nvPr/>
        </p:nvSpPr>
        <p:spPr>
          <a:xfrm>
            <a:off x="357325" y="1030800"/>
            <a:ext cx="6428700" cy="7275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Loading Pros &amp; Cons for Tribeca...</a:t>
            </a:r>
            <a:endParaRPr sz="2200">
              <a:solidFill>
                <a:srgbClr val="6AA84F"/>
              </a:solidFill>
              <a:latin typeface="Lexend Deca Medium"/>
              <a:ea typeface="Lexend Deca Medium"/>
              <a:cs typeface="Lexend Deca Medium"/>
              <a:sym typeface="Lexend Deca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6"/>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204" name="Google Shape;204;p26"/>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sp>
        <p:nvSpPr>
          <p:cNvPr id="205" name="Google Shape;205;p26"/>
          <p:cNvSpPr/>
          <p:nvPr/>
        </p:nvSpPr>
        <p:spPr>
          <a:xfrm>
            <a:off x="357325" y="1172600"/>
            <a:ext cx="4509600" cy="5460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Pros &amp; Cons for Tribeca</a:t>
            </a:r>
            <a:endParaRPr sz="2200">
              <a:solidFill>
                <a:srgbClr val="6AA84F"/>
              </a:solidFill>
              <a:latin typeface="Lexend Deca Medium"/>
              <a:ea typeface="Lexend Deca Medium"/>
              <a:cs typeface="Lexend Deca Medium"/>
              <a:sym typeface="Lexend Deca Medium"/>
            </a:endParaRPr>
          </a:p>
        </p:txBody>
      </p:sp>
      <p:sp>
        <p:nvSpPr>
          <p:cNvPr id="206" name="Google Shape;206;p26"/>
          <p:cNvSpPr/>
          <p:nvPr/>
        </p:nvSpPr>
        <p:spPr>
          <a:xfrm>
            <a:off x="357325" y="1813250"/>
            <a:ext cx="8349600" cy="2406600"/>
          </a:xfrm>
          <a:prstGeom prst="rect">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solidFill>
                  <a:schemeClr val="dk1"/>
                </a:solidFill>
                <a:latin typeface="Lexend Deca"/>
                <a:ea typeface="Lexend Deca"/>
                <a:cs typeface="Lexend Deca"/>
                <a:sym typeface="Lexend Deca"/>
              </a:rPr>
              <a:t>PROS:</a:t>
            </a:r>
            <a:endParaRPr sz="10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050">
                <a:solidFill>
                  <a:schemeClr val="dk1"/>
                </a:solidFill>
                <a:latin typeface="Lexend Deca"/>
                <a:ea typeface="Lexend Deca"/>
                <a:cs typeface="Lexend Deca"/>
                <a:sym typeface="Lexend Deca"/>
              </a:rPr>
              <a:t>1. Proximity to public transit: Tribeca is centrally located in Manhattan with easy access to 11 different subway lines. This makes it convenient for residents to get around the city without having to rely on a car. </a:t>
            </a:r>
            <a:endParaRPr sz="10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050">
                <a:solidFill>
                  <a:schemeClr val="dk1"/>
                </a:solidFill>
                <a:latin typeface="Lexend Deca"/>
                <a:ea typeface="Lexend Deca"/>
                <a:cs typeface="Lexend Deca"/>
                <a:sym typeface="Lexend Deca"/>
              </a:rPr>
              <a:t>2. Cultural diversity: Tribeca is home to a variety of people from different backgrounds and cultures. This diversity is reflected in the food, art, and music scene in the neighborhood.</a:t>
            </a:r>
            <a:endParaRPr sz="10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050">
                <a:solidFill>
                  <a:schemeClr val="dk1"/>
                </a:solidFill>
                <a:latin typeface="Lexend Deca"/>
                <a:ea typeface="Lexend Deca"/>
                <a:cs typeface="Lexend Deca"/>
                <a:sym typeface="Lexend Deca"/>
              </a:rPr>
              <a:t>3. pedestrian-friendly: Unlike many other neighborhoods in New York City, Tribeca is relatively calm and quiet. This is due to the pedestrian-friendly design of the neighborhood, with wide sidewalks and few cars on the street.</a:t>
            </a:r>
            <a:endParaRPr sz="1050">
              <a:solidFill>
                <a:schemeClr val="dk1"/>
              </a:solidFill>
              <a:latin typeface="Lexend Deca"/>
              <a:ea typeface="Lexend Deca"/>
              <a:cs typeface="Lexend Deca"/>
              <a:sym typeface="Lexend Deca"/>
            </a:endParaRPr>
          </a:p>
          <a:p>
            <a:pPr marL="0" lvl="0" indent="0" algn="l" rtl="0">
              <a:spcBef>
                <a:spcPts val="0"/>
              </a:spcBef>
              <a:spcAft>
                <a:spcPts val="0"/>
              </a:spcAft>
              <a:buNone/>
            </a:pPr>
            <a:endParaRPr sz="10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050">
                <a:solidFill>
                  <a:schemeClr val="dk1"/>
                </a:solidFill>
                <a:latin typeface="Lexend Deca"/>
                <a:ea typeface="Lexend Deca"/>
                <a:cs typeface="Lexend Deca"/>
                <a:sym typeface="Lexend Deca"/>
              </a:rPr>
              <a:t>CONS:</a:t>
            </a:r>
            <a:endParaRPr sz="10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050">
                <a:solidFill>
                  <a:schemeClr val="dk1"/>
                </a:solidFill>
                <a:latin typeface="Lexend Deca"/>
                <a:ea typeface="Lexend Deca"/>
                <a:cs typeface="Lexend Deca"/>
                <a:sym typeface="Lexend Deca"/>
              </a:rPr>
              <a:t>1. High cost of living: Tribeca is one of the most expensive neighborhoods in New York City. Rent prices are high, and many residents can't afford to live in the neighborhood.</a:t>
            </a:r>
            <a:endParaRPr sz="10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050">
                <a:solidFill>
                  <a:schemeClr val="dk1"/>
                </a:solidFill>
                <a:latin typeface="Lexend Deca"/>
                <a:ea typeface="Lexend Deca"/>
                <a:cs typeface="Lexend Deca"/>
                <a:sym typeface="Lexend Deca"/>
              </a:rPr>
              <a:t>2. Lack of green space: Tribeca doesn't have many parks or open spaces. This can make it feel claustrophobic for residents, especially during the hot summer months.</a:t>
            </a:r>
            <a:endParaRPr sz="1050">
              <a:solidFill>
                <a:schemeClr val="dk1"/>
              </a:solidFill>
              <a:latin typeface="Lexend Deca"/>
              <a:ea typeface="Lexend Deca"/>
              <a:cs typeface="Lexend Deca"/>
              <a:sym typeface="Lexend Deca"/>
            </a:endParaRPr>
          </a:p>
          <a:p>
            <a:pPr marL="0" lvl="0" indent="0" algn="l" rtl="0">
              <a:spcBef>
                <a:spcPts val="0"/>
              </a:spcBef>
              <a:spcAft>
                <a:spcPts val="0"/>
              </a:spcAft>
              <a:buNone/>
            </a:pPr>
            <a:r>
              <a:rPr lang="en" sz="1050">
                <a:solidFill>
                  <a:schemeClr val="dk1"/>
                </a:solidFill>
                <a:latin typeface="Lexend Deca"/>
                <a:ea typeface="Lexend Deca"/>
                <a:cs typeface="Lexend Deca"/>
                <a:sym typeface="Lexend Deca"/>
              </a:rPr>
              <a:t>3. Crime: Although crime rates in Tribeca are relatively low, there have been a few high-profile crimes in recent years</a:t>
            </a:r>
            <a:endParaRPr sz="1200">
              <a:solidFill>
                <a:schemeClr val="dk1"/>
              </a:solidFill>
              <a:latin typeface="Lexend Deca"/>
              <a:ea typeface="Lexend Deca"/>
              <a:cs typeface="Lexend Deca"/>
              <a:sym typeface="Lexend Deca"/>
            </a:endParaRPr>
          </a:p>
        </p:txBody>
      </p:sp>
      <p:sp>
        <p:nvSpPr>
          <p:cNvPr id="207" name="Google Shape;207;p26"/>
          <p:cNvSpPr/>
          <p:nvPr/>
        </p:nvSpPr>
        <p:spPr>
          <a:xfrm>
            <a:off x="7647925" y="4291625"/>
            <a:ext cx="1059000" cy="400200"/>
          </a:xfrm>
          <a:prstGeom prst="roundRect">
            <a:avLst>
              <a:gd name="adj" fmla="val 16667"/>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Lexend Deca"/>
                <a:ea typeface="Lexend Deca"/>
                <a:cs typeface="Lexend Deca"/>
                <a:sym typeface="Lexend Deca"/>
              </a:rPr>
              <a:t>Finish →</a:t>
            </a:r>
            <a:endParaRPr sz="1300">
              <a:solidFill>
                <a:schemeClr val="lt1"/>
              </a:solidFill>
              <a:latin typeface="Lexend Deca"/>
              <a:ea typeface="Lexend Deca"/>
              <a:cs typeface="Lexend Deca"/>
              <a:sym typeface="Lexend Deca"/>
            </a:endParaRPr>
          </a:p>
        </p:txBody>
      </p:sp>
      <p:sp>
        <p:nvSpPr>
          <p:cNvPr id="208" name="Google Shape;208;p26"/>
          <p:cNvSpPr txBox="1"/>
          <p:nvPr/>
        </p:nvSpPr>
        <p:spPr>
          <a:xfrm>
            <a:off x="357325" y="845575"/>
            <a:ext cx="361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exend Deca Light"/>
                <a:ea typeface="Lexend Deca Light"/>
                <a:cs typeface="Lexend Deca Light"/>
                <a:sym typeface="Lexend Deca Light"/>
              </a:rPr>
              <a:t>Location: Tribeca	</a:t>
            </a:r>
            <a:r>
              <a:rPr lang="en" u="sng">
                <a:solidFill>
                  <a:srgbClr val="38761D"/>
                </a:solidFill>
                <a:latin typeface="Lexend Deca Light"/>
                <a:ea typeface="Lexend Deca Light"/>
                <a:cs typeface="Lexend Deca Light"/>
                <a:sym typeface="Lexend Deca Light"/>
              </a:rPr>
              <a:t>Change Location</a:t>
            </a:r>
            <a:endParaRPr u="sng">
              <a:solidFill>
                <a:srgbClr val="38761D"/>
              </a:solidFill>
              <a:latin typeface="Lexend Deca Light"/>
              <a:ea typeface="Lexend Deca Light"/>
              <a:cs typeface="Lexend Deca Light"/>
              <a:sym typeface="Lexend Deca Light"/>
            </a:endParaRPr>
          </a:p>
        </p:txBody>
      </p:sp>
      <p:sp>
        <p:nvSpPr>
          <p:cNvPr id="209" name="Google Shape;209;p26"/>
          <p:cNvSpPr/>
          <p:nvPr/>
        </p:nvSpPr>
        <p:spPr>
          <a:xfrm>
            <a:off x="445775" y="4291625"/>
            <a:ext cx="2172300" cy="400200"/>
          </a:xfrm>
          <a:prstGeom prst="roundRect">
            <a:avLst>
              <a:gd name="adj" fmla="val 16667"/>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Lexend Deca"/>
                <a:ea typeface="Lexend Deca"/>
                <a:cs typeface="Lexend Deca"/>
                <a:sym typeface="Lexend Deca"/>
              </a:rPr>
              <a:t>← Back to Location List</a:t>
            </a:r>
            <a:endParaRPr sz="1300">
              <a:solidFill>
                <a:schemeClr val="lt1"/>
              </a:solidFill>
              <a:latin typeface="Lexend Deca"/>
              <a:ea typeface="Lexend Deca"/>
              <a:cs typeface="Lexend Deca"/>
              <a:sym typeface="Lexend Dec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7"/>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7"/>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216" name="Google Shape;216;p27"/>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sp>
        <p:nvSpPr>
          <p:cNvPr id="217" name="Google Shape;217;p27"/>
          <p:cNvSpPr/>
          <p:nvPr/>
        </p:nvSpPr>
        <p:spPr>
          <a:xfrm>
            <a:off x="1509450" y="1254975"/>
            <a:ext cx="6125100" cy="11589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rgbClr val="6AA84F"/>
                </a:solidFill>
                <a:latin typeface="Lexend Deca"/>
                <a:ea typeface="Lexend Deca"/>
                <a:cs typeface="Lexend Deca"/>
                <a:sym typeface="Lexend Deca"/>
              </a:rPr>
              <a:t>Thank you for using our recommender!</a:t>
            </a:r>
            <a:endParaRPr sz="2700" b="1">
              <a:solidFill>
                <a:srgbClr val="6AA84F"/>
              </a:solidFill>
              <a:latin typeface="Lexend Deca"/>
              <a:ea typeface="Lexend Deca"/>
              <a:cs typeface="Lexend Deca"/>
              <a:sym typeface="Lexend Deca"/>
            </a:endParaRPr>
          </a:p>
        </p:txBody>
      </p:sp>
      <p:sp>
        <p:nvSpPr>
          <p:cNvPr id="218" name="Google Shape;218;p27"/>
          <p:cNvSpPr txBox="1"/>
          <p:nvPr/>
        </p:nvSpPr>
        <p:spPr>
          <a:xfrm>
            <a:off x="1252400" y="2740100"/>
            <a:ext cx="64890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Lexend Deca"/>
                <a:ea typeface="Lexend Deca"/>
                <a:cs typeface="Lexend Deca"/>
                <a:sym typeface="Lexend Deca"/>
              </a:rPr>
              <a:t>We hope you learned a lot of information about Tribeca and other neighborhoods in New York!</a:t>
            </a:r>
            <a:endParaRPr sz="1600">
              <a:latin typeface="Lexend Deca"/>
              <a:ea typeface="Lexend Deca"/>
              <a:cs typeface="Lexend Deca"/>
              <a:sym typeface="Lexend Deca"/>
            </a:endParaRPr>
          </a:p>
        </p:txBody>
      </p:sp>
      <p:sp>
        <p:nvSpPr>
          <p:cNvPr id="219" name="Google Shape;219;p27">
            <a:hlinkClick r:id="rId3" action="ppaction://hlinksldjump"/>
          </p:cNvPr>
          <p:cNvSpPr/>
          <p:nvPr/>
        </p:nvSpPr>
        <p:spPr>
          <a:xfrm>
            <a:off x="3002650" y="3500925"/>
            <a:ext cx="1050300" cy="602700"/>
          </a:xfrm>
          <a:prstGeom prst="roundRect">
            <a:avLst>
              <a:gd name="adj" fmla="val 16667"/>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Go Home </a:t>
            </a:r>
            <a:endParaRPr>
              <a:solidFill>
                <a:schemeClr val="lt1"/>
              </a:solidFill>
            </a:endParaRPr>
          </a:p>
        </p:txBody>
      </p:sp>
      <p:sp>
        <p:nvSpPr>
          <p:cNvPr id="220" name="Google Shape;220;p27">
            <a:hlinkClick r:id="rId4" action="ppaction://hlinksldjump"/>
          </p:cNvPr>
          <p:cNvSpPr/>
          <p:nvPr/>
        </p:nvSpPr>
        <p:spPr>
          <a:xfrm>
            <a:off x="4498350" y="3500925"/>
            <a:ext cx="1655100" cy="602700"/>
          </a:xfrm>
          <a:prstGeom prst="roundRect">
            <a:avLst>
              <a:gd name="adj" fmla="val 16667"/>
            </a:avLst>
          </a:prstGeom>
          <a:solidFill>
            <a:srgbClr val="38761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Get Recs for </a:t>
            </a:r>
            <a:endParaRPr>
              <a:solidFill>
                <a:schemeClr val="lt1"/>
              </a:solidFill>
            </a:endParaRPr>
          </a:p>
          <a:p>
            <a:pPr marL="0" lvl="0" indent="0" algn="ctr" rtl="0">
              <a:spcBef>
                <a:spcPts val="0"/>
              </a:spcBef>
              <a:spcAft>
                <a:spcPts val="0"/>
              </a:spcAft>
              <a:buNone/>
            </a:pPr>
            <a:r>
              <a:rPr lang="en">
                <a:solidFill>
                  <a:schemeClr val="lt1"/>
                </a:solidFill>
              </a:rPr>
              <a:t>Different Area</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4"/>
          <p:cNvPicPr preferRelativeResize="0"/>
          <p:nvPr/>
        </p:nvPicPr>
        <p:blipFill rotWithShape="1">
          <a:blip r:embed="rId3">
            <a:alphaModFix/>
          </a:blip>
          <a:srcRect b="65549"/>
          <a:stretch/>
        </p:blipFill>
        <p:spPr>
          <a:xfrm>
            <a:off x="0" y="0"/>
            <a:ext cx="9144000" cy="3150050"/>
          </a:xfrm>
          <a:prstGeom prst="rect">
            <a:avLst/>
          </a:prstGeom>
          <a:noFill/>
          <a:ln>
            <a:noFill/>
          </a:ln>
        </p:spPr>
      </p:pic>
      <p:sp>
        <p:nvSpPr>
          <p:cNvPr id="62" name="Google Shape;62;p14"/>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64" name="Google Shape;64;p14"/>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Get my Recommendation</a:t>
            </a:r>
            <a:endParaRPr>
              <a:solidFill>
                <a:schemeClr val="lt1"/>
              </a:solidFill>
            </a:endParaRPr>
          </a:p>
        </p:txBody>
      </p:sp>
      <p:sp>
        <p:nvSpPr>
          <p:cNvPr id="65" name="Google Shape;65;p14"/>
          <p:cNvSpPr/>
          <p:nvPr/>
        </p:nvSpPr>
        <p:spPr>
          <a:xfrm>
            <a:off x="1887450" y="1273400"/>
            <a:ext cx="5369100" cy="11589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1"/>
                </a:solidFill>
                <a:latin typeface="Lexend Deca"/>
                <a:ea typeface="Lexend Deca"/>
                <a:cs typeface="Lexend Deca"/>
                <a:sym typeface="Lexend Deca"/>
              </a:rPr>
              <a:t>Find the best place to live</a:t>
            </a:r>
            <a:endParaRPr sz="2700" b="1">
              <a:solidFill>
                <a:schemeClr val="dk1"/>
              </a:solidFill>
              <a:latin typeface="Lexend Deca"/>
              <a:ea typeface="Lexend Deca"/>
              <a:cs typeface="Lexend Deca"/>
              <a:sym typeface="Lexend Deca"/>
            </a:endParaRPr>
          </a:p>
          <a:p>
            <a:pPr marL="0" lvl="0" indent="0" algn="ctr" rtl="0">
              <a:spcBef>
                <a:spcPts val="0"/>
              </a:spcBef>
              <a:spcAft>
                <a:spcPts val="0"/>
              </a:spcAft>
              <a:buNone/>
            </a:pPr>
            <a:r>
              <a:rPr lang="en" sz="2700" b="1">
                <a:solidFill>
                  <a:schemeClr val="dk1"/>
                </a:solidFill>
                <a:latin typeface="Lexend Deca"/>
                <a:ea typeface="Lexend Deca"/>
                <a:cs typeface="Lexend Deca"/>
                <a:sym typeface="Lexend Deca"/>
              </a:rPr>
              <a:t>without searching for hours.</a:t>
            </a:r>
            <a:endParaRPr sz="2700" b="1">
              <a:solidFill>
                <a:schemeClr val="dk1"/>
              </a:solidFill>
              <a:latin typeface="Lexend Deca"/>
              <a:ea typeface="Lexend Deca"/>
              <a:cs typeface="Lexend Deca"/>
              <a:sym typeface="Lexend Deca"/>
            </a:endParaRPr>
          </a:p>
        </p:txBody>
      </p:sp>
      <p:sp>
        <p:nvSpPr>
          <p:cNvPr id="66" name="Google Shape;66;p14"/>
          <p:cNvSpPr txBox="1"/>
          <p:nvPr/>
        </p:nvSpPr>
        <p:spPr>
          <a:xfrm>
            <a:off x="2909550" y="3507375"/>
            <a:ext cx="33249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exend Deca"/>
                <a:ea typeface="Lexend Deca"/>
                <a:cs typeface="Lexend Deca"/>
                <a:sym typeface="Lexend Deca"/>
              </a:rPr>
              <a:t>Enter your preferences to find which </a:t>
            </a:r>
            <a:endParaRPr>
              <a:latin typeface="Lexend Deca"/>
              <a:ea typeface="Lexend Deca"/>
              <a:cs typeface="Lexend Deca"/>
              <a:sym typeface="Lexend Deca"/>
            </a:endParaRPr>
          </a:p>
          <a:p>
            <a:pPr marL="0" lvl="0" indent="0" algn="ctr" rtl="0">
              <a:spcBef>
                <a:spcPts val="0"/>
              </a:spcBef>
              <a:spcAft>
                <a:spcPts val="0"/>
              </a:spcAft>
              <a:buNone/>
            </a:pPr>
            <a:r>
              <a:rPr lang="en">
                <a:latin typeface="Lexend Deca"/>
                <a:ea typeface="Lexend Deca"/>
                <a:cs typeface="Lexend Deca"/>
                <a:sym typeface="Lexend Deca"/>
              </a:rPr>
              <a:t>places best suit you</a:t>
            </a:r>
            <a:endParaRPr>
              <a:latin typeface="Lexend Deca"/>
              <a:ea typeface="Lexend Deca"/>
              <a:cs typeface="Lexend Deca"/>
              <a:sym typeface="Lexend Deca"/>
            </a:endParaRPr>
          </a:p>
        </p:txBody>
      </p:sp>
      <p:sp>
        <p:nvSpPr>
          <p:cNvPr id="67" name="Google Shape;67;p14"/>
          <p:cNvSpPr/>
          <p:nvPr/>
        </p:nvSpPr>
        <p:spPr>
          <a:xfrm>
            <a:off x="3942000" y="4255475"/>
            <a:ext cx="1260000" cy="400200"/>
          </a:xfrm>
          <a:prstGeom prst="roundRect">
            <a:avLst>
              <a:gd name="adj" fmla="val 16667"/>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Let’s Go! →</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74" name="Google Shape;74;p15"/>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City Scout</a:t>
            </a:r>
            <a:endParaRPr dirty="0">
              <a:solidFill>
                <a:schemeClr val="lt1"/>
              </a:solidFill>
            </a:endParaRPr>
          </a:p>
        </p:txBody>
      </p:sp>
      <p:sp>
        <p:nvSpPr>
          <p:cNvPr id="75" name="Google Shape;75;p15"/>
          <p:cNvSpPr/>
          <p:nvPr/>
        </p:nvSpPr>
        <p:spPr>
          <a:xfrm>
            <a:off x="357325" y="1030800"/>
            <a:ext cx="6675000" cy="7275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First, let’s get to know your preferences.</a:t>
            </a:r>
            <a:endParaRPr sz="2200">
              <a:solidFill>
                <a:srgbClr val="6AA84F"/>
              </a:solidFill>
              <a:latin typeface="Lexend Deca Medium"/>
              <a:ea typeface="Lexend Deca Medium"/>
              <a:cs typeface="Lexend Deca Medium"/>
              <a:sym typeface="Lexend Deca Medium"/>
            </a:endParaRPr>
          </a:p>
        </p:txBody>
      </p:sp>
      <p:sp>
        <p:nvSpPr>
          <p:cNvPr id="76" name="Google Shape;76;p15"/>
          <p:cNvSpPr/>
          <p:nvPr/>
        </p:nvSpPr>
        <p:spPr>
          <a:xfrm>
            <a:off x="7722050" y="4443525"/>
            <a:ext cx="985200" cy="400200"/>
          </a:xfrm>
          <a:prstGeom prst="roundRect">
            <a:avLst>
              <a:gd name="adj" fmla="val 16667"/>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Next →</a:t>
            </a:r>
            <a:endParaRPr>
              <a:solidFill>
                <a:schemeClr val="lt1"/>
              </a:solidFill>
            </a:endParaRPr>
          </a:p>
        </p:txBody>
      </p:sp>
      <p:sp>
        <p:nvSpPr>
          <p:cNvPr id="77" name="Google Shape;77;p15"/>
          <p:cNvSpPr/>
          <p:nvPr/>
        </p:nvSpPr>
        <p:spPr>
          <a:xfrm>
            <a:off x="489000" y="2275525"/>
            <a:ext cx="2302500" cy="3501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Lexend Deca"/>
                <a:ea typeface="Lexend Deca"/>
                <a:cs typeface="Lexend Deca"/>
                <a:sym typeface="Lexend Deca"/>
              </a:rPr>
              <a:t>New York City</a:t>
            </a:r>
            <a:endParaRPr sz="1200">
              <a:latin typeface="Lexend Deca"/>
              <a:ea typeface="Lexend Deca"/>
              <a:cs typeface="Lexend Deca"/>
              <a:sym typeface="Lexend Deca"/>
            </a:endParaRPr>
          </a:p>
        </p:txBody>
      </p:sp>
      <p:sp>
        <p:nvSpPr>
          <p:cNvPr id="78" name="Google Shape;78;p15"/>
          <p:cNvSpPr txBox="1"/>
          <p:nvPr/>
        </p:nvSpPr>
        <p:spPr>
          <a:xfrm>
            <a:off x="439600" y="1991575"/>
            <a:ext cx="12837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exend Deca"/>
                <a:ea typeface="Lexend Deca"/>
                <a:cs typeface="Lexend Deca"/>
                <a:sym typeface="Lexend Deca"/>
              </a:rPr>
              <a:t>Location</a:t>
            </a:r>
            <a:endParaRPr sz="1100">
              <a:latin typeface="Lexend Deca"/>
              <a:ea typeface="Lexend Deca"/>
              <a:cs typeface="Lexend Deca"/>
              <a:sym typeface="Lexend Deca"/>
            </a:endParaRPr>
          </a:p>
        </p:txBody>
      </p:sp>
      <p:sp>
        <p:nvSpPr>
          <p:cNvPr id="79" name="Google Shape;79;p15"/>
          <p:cNvSpPr/>
          <p:nvPr/>
        </p:nvSpPr>
        <p:spPr>
          <a:xfrm>
            <a:off x="489000" y="3131700"/>
            <a:ext cx="2302500" cy="3501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Lexend Deca"/>
                <a:ea typeface="Lexend Deca"/>
                <a:cs typeface="Lexend Deca"/>
                <a:sym typeface="Lexend Deca"/>
              </a:rPr>
              <a:t>3</a:t>
            </a:r>
            <a:endParaRPr sz="1200">
              <a:latin typeface="Lexend Deca"/>
              <a:ea typeface="Lexend Deca"/>
              <a:cs typeface="Lexend Deca"/>
              <a:sym typeface="Lexend Deca"/>
            </a:endParaRPr>
          </a:p>
        </p:txBody>
      </p:sp>
      <p:sp>
        <p:nvSpPr>
          <p:cNvPr id="80" name="Google Shape;80;p15"/>
          <p:cNvSpPr txBox="1"/>
          <p:nvPr/>
        </p:nvSpPr>
        <p:spPr>
          <a:xfrm>
            <a:off x="439600" y="2847750"/>
            <a:ext cx="1601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exend Deca"/>
                <a:ea typeface="Lexend Deca"/>
                <a:cs typeface="Lexend Deca"/>
                <a:sym typeface="Lexend Deca"/>
              </a:rPr>
              <a:t>No. of Preferences</a:t>
            </a:r>
            <a:endParaRPr sz="1100">
              <a:latin typeface="Lexend Deca"/>
              <a:ea typeface="Lexend Deca"/>
              <a:cs typeface="Lexend Deca"/>
              <a:sym typeface="Lexend Deca"/>
            </a:endParaRPr>
          </a:p>
        </p:txBody>
      </p:sp>
      <p:sp>
        <p:nvSpPr>
          <p:cNvPr id="81" name="Google Shape;81;p15"/>
          <p:cNvSpPr/>
          <p:nvPr/>
        </p:nvSpPr>
        <p:spPr>
          <a:xfrm>
            <a:off x="3283100" y="2275525"/>
            <a:ext cx="2302500" cy="3501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latin typeface="Lexend Deca"/>
                <a:ea typeface="Lexend Deca"/>
                <a:cs typeface="Lexend Deca"/>
                <a:sym typeface="Lexend Deca"/>
              </a:rPr>
              <a:t>near midtown or Manhattan</a:t>
            </a:r>
            <a:endParaRPr sz="1000">
              <a:latin typeface="Lexend Deca"/>
              <a:ea typeface="Lexend Deca"/>
              <a:cs typeface="Lexend Deca"/>
              <a:sym typeface="Lexend Deca"/>
            </a:endParaRPr>
          </a:p>
        </p:txBody>
      </p:sp>
      <p:sp>
        <p:nvSpPr>
          <p:cNvPr id="82" name="Google Shape;82;p15"/>
          <p:cNvSpPr txBox="1"/>
          <p:nvPr/>
        </p:nvSpPr>
        <p:spPr>
          <a:xfrm>
            <a:off x="3233700" y="1991575"/>
            <a:ext cx="12837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exend Deca"/>
                <a:ea typeface="Lexend Deca"/>
                <a:cs typeface="Lexend Deca"/>
                <a:sym typeface="Lexend Deca"/>
              </a:rPr>
              <a:t>Preference #1 </a:t>
            </a:r>
            <a:endParaRPr sz="1100">
              <a:latin typeface="Lexend Deca"/>
              <a:ea typeface="Lexend Deca"/>
              <a:cs typeface="Lexend Deca"/>
              <a:sym typeface="Lexend Deca"/>
            </a:endParaRPr>
          </a:p>
        </p:txBody>
      </p:sp>
      <p:sp>
        <p:nvSpPr>
          <p:cNvPr id="83" name="Google Shape;83;p15"/>
          <p:cNvSpPr/>
          <p:nvPr/>
        </p:nvSpPr>
        <p:spPr>
          <a:xfrm>
            <a:off x="3283100" y="3131700"/>
            <a:ext cx="2302500" cy="3501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000">
                <a:solidFill>
                  <a:schemeClr val="dk1"/>
                </a:solidFill>
                <a:latin typeface="Lexend Deca"/>
                <a:ea typeface="Lexend Deca"/>
                <a:cs typeface="Lexend Deca"/>
                <a:sym typeface="Lexend Deca"/>
              </a:rPr>
              <a:t>near bustling nightlife</a:t>
            </a:r>
            <a:endParaRPr/>
          </a:p>
        </p:txBody>
      </p:sp>
      <p:sp>
        <p:nvSpPr>
          <p:cNvPr id="84" name="Google Shape;84;p15"/>
          <p:cNvSpPr txBox="1"/>
          <p:nvPr/>
        </p:nvSpPr>
        <p:spPr>
          <a:xfrm>
            <a:off x="3233700" y="2847750"/>
            <a:ext cx="1601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100">
                <a:solidFill>
                  <a:schemeClr val="dk1"/>
                </a:solidFill>
                <a:latin typeface="Lexend Deca"/>
                <a:ea typeface="Lexend Deca"/>
                <a:cs typeface="Lexend Deca"/>
                <a:sym typeface="Lexend Deca"/>
              </a:rPr>
              <a:t>Preference #2</a:t>
            </a:r>
            <a:endParaRPr sz="1100">
              <a:latin typeface="Lexend Deca"/>
              <a:ea typeface="Lexend Deca"/>
              <a:cs typeface="Lexend Deca"/>
              <a:sym typeface="Lexend Deca"/>
            </a:endParaRPr>
          </a:p>
        </p:txBody>
      </p:sp>
      <p:sp>
        <p:nvSpPr>
          <p:cNvPr id="85" name="Google Shape;85;p15"/>
          <p:cNvSpPr/>
          <p:nvPr/>
        </p:nvSpPr>
        <p:spPr>
          <a:xfrm rot="10800000">
            <a:off x="2501800" y="3254250"/>
            <a:ext cx="172800" cy="105000"/>
          </a:xfrm>
          <a:prstGeom prst="triangle">
            <a:avLst>
              <a:gd name="adj" fmla="val 50000"/>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3256300" y="3934700"/>
            <a:ext cx="2302500" cy="3501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dk1"/>
                </a:solidFill>
                <a:latin typeface="Lexend Deca"/>
                <a:ea typeface="Lexend Deca"/>
                <a:cs typeface="Lexend Deca"/>
                <a:sym typeface="Lexend Deca"/>
              </a:rPr>
              <a:t>near high quality restaurants</a:t>
            </a:r>
            <a:endParaRPr/>
          </a:p>
        </p:txBody>
      </p:sp>
      <p:sp>
        <p:nvSpPr>
          <p:cNvPr id="87" name="Google Shape;87;p15"/>
          <p:cNvSpPr txBox="1"/>
          <p:nvPr/>
        </p:nvSpPr>
        <p:spPr>
          <a:xfrm>
            <a:off x="3206900" y="3650750"/>
            <a:ext cx="1601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Preference #3</a:t>
            </a:r>
            <a:endParaRPr sz="1100">
              <a:latin typeface="Lexend Deca"/>
              <a:ea typeface="Lexend Deca"/>
              <a:cs typeface="Lexend Deca"/>
              <a:sym typeface="Lexend Dec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6"/>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6"/>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94" name="Google Shape;94;p16"/>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City Scout</a:t>
            </a:r>
            <a:endParaRPr dirty="0">
              <a:solidFill>
                <a:schemeClr val="lt1"/>
              </a:solidFill>
            </a:endParaRPr>
          </a:p>
        </p:txBody>
      </p:sp>
      <p:pic>
        <p:nvPicPr>
          <p:cNvPr id="95" name="Google Shape;95;p16"/>
          <p:cNvPicPr preferRelativeResize="0"/>
          <p:nvPr/>
        </p:nvPicPr>
        <p:blipFill>
          <a:blip r:embed="rId3">
            <a:alphaModFix/>
          </a:blip>
          <a:stretch>
            <a:fillRect/>
          </a:stretch>
        </p:blipFill>
        <p:spPr>
          <a:xfrm>
            <a:off x="2076450" y="1237400"/>
            <a:ext cx="4991100" cy="3743325"/>
          </a:xfrm>
          <a:prstGeom prst="rect">
            <a:avLst/>
          </a:prstGeom>
          <a:noFill/>
          <a:ln>
            <a:noFill/>
          </a:ln>
        </p:spPr>
      </p:pic>
      <p:sp>
        <p:nvSpPr>
          <p:cNvPr id="96" name="Google Shape;96;p16"/>
          <p:cNvSpPr/>
          <p:nvPr/>
        </p:nvSpPr>
        <p:spPr>
          <a:xfrm>
            <a:off x="357325" y="1030800"/>
            <a:ext cx="3223500" cy="7275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Loading locations…</a:t>
            </a:r>
            <a:endParaRPr sz="2200">
              <a:solidFill>
                <a:srgbClr val="6AA84F"/>
              </a:solidFill>
              <a:latin typeface="Lexend Deca Medium"/>
              <a:ea typeface="Lexend Deca Medium"/>
              <a:cs typeface="Lexend Deca Medium"/>
              <a:sym typeface="Lexend Deca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7"/>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7"/>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103" name="Google Shape;103;p17"/>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sp>
        <p:nvSpPr>
          <p:cNvPr id="104" name="Google Shape;104;p17"/>
          <p:cNvSpPr/>
          <p:nvPr/>
        </p:nvSpPr>
        <p:spPr>
          <a:xfrm>
            <a:off x="609425" y="1044288"/>
            <a:ext cx="7475400" cy="7275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Here are some locations based on your preferences:</a:t>
            </a:r>
            <a:endParaRPr sz="2200">
              <a:solidFill>
                <a:srgbClr val="6AA84F"/>
              </a:solidFill>
              <a:latin typeface="Lexend Deca Medium"/>
              <a:ea typeface="Lexend Deca Medium"/>
              <a:cs typeface="Lexend Deca Medium"/>
              <a:sym typeface="Lexend Deca Medium"/>
            </a:endParaRPr>
          </a:p>
        </p:txBody>
      </p:sp>
      <p:sp>
        <p:nvSpPr>
          <p:cNvPr id="105" name="Google Shape;105;p17"/>
          <p:cNvSpPr/>
          <p:nvPr/>
        </p:nvSpPr>
        <p:spPr>
          <a:xfrm>
            <a:off x="609425" y="223523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8761D"/>
                </a:solidFill>
                <a:latin typeface="Lexend Deca Medium"/>
                <a:ea typeface="Lexend Deca Medium"/>
                <a:cs typeface="Lexend Deca Medium"/>
                <a:sym typeface="Lexend Deca Medium"/>
              </a:rPr>
              <a:t>Hell’s Kitchen</a:t>
            </a:r>
            <a:endParaRPr>
              <a:solidFill>
                <a:srgbClr val="38761D"/>
              </a:solidFill>
              <a:latin typeface="Lexend Deca Medium"/>
              <a:ea typeface="Lexend Deca Medium"/>
              <a:cs typeface="Lexend Deca Medium"/>
              <a:sym typeface="Lexend Deca Medium"/>
            </a:endParaRPr>
          </a:p>
        </p:txBody>
      </p:sp>
      <p:sp>
        <p:nvSpPr>
          <p:cNvPr id="106" name="Google Shape;106;p17"/>
          <p:cNvSpPr/>
          <p:nvPr/>
        </p:nvSpPr>
        <p:spPr>
          <a:xfrm>
            <a:off x="1702150" y="304868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rgbClr val="38761D"/>
                </a:solidFill>
                <a:latin typeface="Lexend Deca Medium"/>
                <a:ea typeface="Lexend Deca Medium"/>
                <a:cs typeface="Lexend Deca Medium"/>
                <a:sym typeface="Lexend Deca Medium"/>
              </a:rPr>
              <a:t>Little Italy</a:t>
            </a:r>
            <a:endParaRPr/>
          </a:p>
        </p:txBody>
      </p:sp>
      <p:sp>
        <p:nvSpPr>
          <p:cNvPr id="107" name="Google Shape;107;p17"/>
          <p:cNvSpPr/>
          <p:nvPr/>
        </p:nvSpPr>
        <p:spPr>
          <a:xfrm>
            <a:off x="4692475" y="304868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rgbClr val="38761D"/>
                </a:solidFill>
                <a:latin typeface="Lexend Deca Medium"/>
                <a:ea typeface="Lexend Deca Medium"/>
                <a:cs typeface="Lexend Deca Medium"/>
                <a:sym typeface="Lexend Deca Medium"/>
              </a:rPr>
              <a:t>SoHo</a:t>
            </a:r>
            <a:endParaRPr/>
          </a:p>
        </p:txBody>
      </p:sp>
      <p:sp>
        <p:nvSpPr>
          <p:cNvPr id="108" name="Google Shape;108;p17"/>
          <p:cNvSpPr/>
          <p:nvPr/>
        </p:nvSpPr>
        <p:spPr>
          <a:xfrm>
            <a:off x="6022075" y="223523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rgbClr val="38761D"/>
                </a:solidFill>
                <a:latin typeface="Lexend Deca Medium"/>
                <a:ea typeface="Lexend Deca Medium"/>
                <a:cs typeface="Lexend Deca Medium"/>
                <a:sym typeface="Lexend Deca Medium"/>
              </a:rPr>
              <a:t>Tribeca</a:t>
            </a:r>
            <a:endParaRPr/>
          </a:p>
        </p:txBody>
      </p:sp>
      <p:sp>
        <p:nvSpPr>
          <p:cNvPr id="109" name="Google Shape;109;p17"/>
          <p:cNvSpPr/>
          <p:nvPr/>
        </p:nvSpPr>
        <p:spPr>
          <a:xfrm>
            <a:off x="3315750" y="223523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rgbClr val="38761D"/>
                </a:solidFill>
                <a:latin typeface="Lexend Deca Medium"/>
                <a:ea typeface="Lexend Deca Medium"/>
                <a:cs typeface="Lexend Deca Medium"/>
                <a:sym typeface="Lexend Deca Medium"/>
              </a:rPr>
              <a:t>Chinatown</a:t>
            </a:r>
            <a:endParaRPr/>
          </a:p>
        </p:txBody>
      </p:sp>
      <p:sp>
        <p:nvSpPr>
          <p:cNvPr id="110" name="Google Shape;110;p17"/>
          <p:cNvSpPr txBox="1"/>
          <p:nvPr/>
        </p:nvSpPr>
        <p:spPr>
          <a:xfrm>
            <a:off x="2337725" y="3936975"/>
            <a:ext cx="4018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exend Deca"/>
                <a:ea typeface="Lexend Deca"/>
                <a:cs typeface="Lexend Deca"/>
                <a:sym typeface="Lexend Deca"/>
              </a:rPr>
              <a:t>Select a location to learn more about it.</a:t>
            </a:r>
            <a:endParaRPr>
              <a:latin typeface="Lexend Deca"/>
              <a:ea typeface="Lexend Deca"/>
              <a:cs typeface="Lexend Deca"/>
              <a:sym typeface="Lexend Dec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8"/>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117" name="Google Shape;117;p18"/>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pic>
        <p:nvPicPr>
          <p:cNvPr id="118" name="Google Shape;118;p18"/>
          <p:cNvPicPr preferRelativeResize="0"/>
          <p:nvPr/>
        </p:nvPicPr>
        <p:blipFill>
          <a:blip r:embed="rId3">
            <a:alphaModFix/>
          </a:blip>
          <a:stretch>
            <a:fillRect/>
          </a:stretch>
        </p:blipFill>
        <p:spPr>
          <a:xfrm>
            <a:off x="2076450" y="1237400"/>
            <a:ext cx="4991100" cy="3743325"/>
          </a:xfrm>
          <a:prstGeom prst="rect">
            <a:avLst/>
          </a:prstGeom>
          <a:noFill/>
          <a:ln>
            <a:noFill/>
          </a:ln>
        </p:spPr>
      </p:pic>
      <p:sp>
        <p:nvSpPr>
          <p:cNvPr id="119" name="Google Shape;119;p18"/>
          <p:cNvSpPr/>
          <p:nvPr/>
        </p:nvSpPr>
        <p:spPr>
          <a:xfrm>
            <a:off x="357325" y="1030800"/>
            <a:ext cx="4101300" cy="7275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Loading info on Tribeca…</a:t>
            </a:r>
            <a:endParaRPr sz="2200">
              <a:solidFill>
                <a:srgbClr val="6AA84F"/>
              </a:solidFill>
              <a:latin typeface="Lexend Deca Medium"/>
              <a:ea typeface="Lexend Deca Medium"/>
              <a:cs typeface="Lexend Deca Medium"/>
              <a:sym typeface="Lexend Deca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126" name="Google Shape;126;p19"/>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sp>
        <p:nvSpPr>
          <p:cNvPr id="127" name="Google Shape;127;p19"/>
          <p:cNvSpPr/>
          <p:nvPr/>
        </p:nvSpPr>
        <p:spPr>
          <a:xfrm>
            <a:off x="609425" y="968100"/>
            <a:ext cx="1365600" cy="7275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Tribeca</a:t>
            </a:r>
            <a:endParaRPr sz="2200">
              <a:solidFill>
                <a:srgbClr val="6AA84F"/>
              </a:solidFill>
              <a:latin typeface="Lexend Deca Medium"/>
              <a:ea typeface="Lexend Deca Medium"/>
              <a:cs typeface="Lexend Deca Medium"/>
              <a:sym typeface="Lexend Deca Medium"/>
            </a:endParaRPr>
          </a:p>
        </p:txBody>
      </p:sp>
      <p:sp>
        <p:nvSpPr>
          <p:cNvPr id="128" name="Google Shape;128;p19"/>
          <p:cNvSpPr/>
          <p:nvPr/>
        </p:nvSpPr>
        <p:spPr>
          <a:xfrm>
            <a:off x="540575" y="4291625"/>
            <a:ext cx="2172300" cy="400200"/>
          </a:xfrm>
          <a:prstGeom prst="roundRect">
            <a:avLst>
              <a:gd name="adj" fmla="val 16667"/>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Lexend Deca"/>
                <a:ea typeface="Lexend Deca"/>
                <a:cs typeface="Lexend Deca"/>
                <a:sym typeface="Lexend Deca"/>
              </a:rPr>
              <a:t>← Back to Location List</a:t>
            </a:r>
            <a:endParaRPr sz="1300">
              <a:solidFill>
                <a:schemeClr val="lt1"/>
              </a:solidFill>
              <a:latin typeface="Lexend Deca"/>
              <a:ea typeface="Lexend Deca"/>
              <a:cs typeface="Lexend Deca"/>
              <a:sym typeface="Lexend Deca"/>
            </a:endParaRPr>
          </a:p>
        </p:txBody>
      </p:sp>
      <p:sp>
        <p:nvSpPr>
          <p:cNvPr id="129" name="Google Shape;129;p19"/>
          <p:cNvSpPr/>
          <p:nvPr/>
        </p:nvSpPr>
        <p:spPr>
          <a:xfrm>
            <a:off x="609425" y="1771800"/>
            <a:ext cx="7552500" cy="6219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solidFill>
                  <a:schemeClr val="dk1"/>
                </a:solidFill>
                <a:latin typeface="Lexend Deca Light"/>
                <a:ea typeface="Lexend Deca Light"/>
                <a:cs typeface="Lexend Deca Light"/>
                <a:sym typeface="Lexend Deca Light"/>
              </a:rPr>
              <a:t>The Tribeca neighborhood in New York City matches the preferences because it is located near midtown Manhattan and near many bustling nightlife options and high quality restaurants. Three examples of high quality restaurants near Tribeca are Blue Smoke, Bouley, and Del Posto.</a:t>
            </a:r>
            <a:endParaRPr>
              <a:solidFill>
                <a:schemeClr val="dk1"/>
              </a:solidFill>
              <a:latin typeface="Lexend Deca Light"/>
              <a:ea typeface="Lexend Deca Light"/>
              <a:cs typeface="Lexend Deca Light"/>
              <a:sym typeface="Lexend Deca Light"/>
            </a:endParaRPr>
          </a:p>
        </p:txBody>
      </p:sp>
      <p:sp>
        <p:nvSpPr>
          <p:cNvPr id="130" name="Google Shape;130;p19"/>
          <p:cNvSpPr/>
          <p:nvPr/>
        </p:nvSpPr>
        <p:spPr>
          <a:xfrm>
            <a:off x="6597575" y="4291625"/>
            <a:ext cx="2109600" cy="400200"/>
          </a:xfrm>
          <a:prstGeom prst="roundRect">
            <a:avLst>
              <a:gd name="adj" fmla="val 16667"/>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Lexend Deca"/>
                <a:ea typeface="Lexend Deca"/>
                <a:cs typeface="Lexend Deca"/>
                <a:sym typeface="Lexend Deca"/>
              </a:rPr>
              <a:t>Choose this Location →</a:t>
            </a:r>
            <a:endParaRPr sz="1300">
              <a:solidFill>
                <a:schemeClr val="lt1"/>
              </a:solidFill>
              <a:latin typeface="Lexend Deca"/>
              <a:ea typeface="Lexend Deca"/>
              <a:cs typeface="Lexend Deca"/>
              <a:sym typeface="Lexend Deca"/>
            </a:endParaRPr>
          </a:p>
        </p:txBody>
      </p:sp>
      <p:sp>
        <p:nvSpPr>
          <p:cNvPr id="131" name="Google Shape;131;p19"/>
          <p:cNvSpPr/>
          <p:nvPr/>
        </p:nvSpPr>
        <p:spPr>
          <a:xfrm>
            <a:off x="1638900" y="2501775"/>
            <a:ext cx="5866200" cy="15396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38761D"/>
              </a:solidFill>
              <a:latin typeface="Lexend Deca"/>
              <a:ea typeface="Lexend Deca"/>
              <a:cs typeface="Lexend Deca"/>
              <a:sym typeface="Lexend Deca"/>
            </a:endParaRPr>
          </a:p>
          <a:p>
            <a:pPr marL="0" lvl="0" indent="0" algn="l" rtl="0">
              <a:spcBef>
                <a:spcPts val="0"/>
              </a:spcBef>
              <a:spcAft>
                <a:spcPts val="0"/>
              </a:spcAft>
              <a:buNone/>
            </a:pPr>
            <a:r>
              <a:rPr lang="en" sz="1600">
                <a:solidFill>
                  <a:srgbClr val="38761D"/>
                </a:solidFill>
                <a:latin typeface="Lexend Deca"/>
                <a:ea typeface="Lexend Deca"/>
                <a:cs typeface="Lexend Deca"/>
                <a:sym typeface="Lexend Deca"/>
              </a:rPr>
              <a:t>Near Bustling Night Life</a:t>
            </a:r>
            <a:endParaRPr sz="1600">
              <a:solidFill>
                <a:srgbClr val="38761D"/>
              </a:solidFill>
              <a:latin typeface="Lexend Deca"/>
              <a:ea typeface="Lexend Deca"/>
              <a:cs typeface="Lexend Deca"/>
              <a:sym typeface="Lexend Deca"/>
            </a:endParaRPr>
          </a:p>
          <a:p>
            <a:pPr marL="0" lvl="0" indent="0" algn="l" rtl="0">
              <a:spcBef>
                <a:spcPts val="0"/>
              </a:spcBef>
              <a:spcAft>
                <a:spcPts val="0"/>
              </a:spcAft>
              <a:buNone/>
            </a:pPr>
            <a:endParaRPr sz="500">
              <a:solidFill>
                <a:srgbClr val="38761D"/>
              </a:solidFill>
              <a:latin typeface="Lexend Deca"/>
              <a:ea typeface="Lexend Deca"/>
              <a:cs typeface="Lexend Deca"/>
              <a:sym typeface="Lexend Deca"/>
            </a:endParaRPr>
          </a:p>
          <a:p>
            <a:pPr marL="0" lvl="0" indent="0" algn="l" rtl="0">
              <a:spcBef>
                <a:spcPts val="0"/>
              </a:spcBef>
              <a:spcAft>
                <a:spcPts val="0"/>
              </a:spcAft>
              <a:buNone/>
            </a:pPr>
            <a:r>
              <a:rPr lang="en" sz="1050">
                <a:solidFill>
                  <a:schemeClr val="dk1"/>
                </a:solidFill>
                <a:latin typeface="Lexend Deca"/>
                <a:ea typeface="Lexend Deca"/>
                <a:cs typeface="Lexend Deca"/>
                <a:sym typeface="Lexend Deca"/>
              </a:rPr>
              <a:t>Tribeca is home to many trendy bars and restaurants, making it a great place to enjoy a night out on the town. There are also several nightclubs in the area, so you can dance the night away. And if you're ooking for something a little more low-key, you can always find a cozy spot for a drink or a bite to eat.</a:t>
            </a:r>
            <a:endParaRPr sz="1200">
              <a:solidFill>
                <a:schemeClr val="dk1"/>
              </a:solidFill>
              <a:latin typeface="Lexend Deca"/>
              <a:ea typeface="Lexend Deca"/>
              <a:cs typeface="Lexend Deca"/>
              <a:sym typeface="Lexend Deca"/>
            </a:endParaRPr>
          </a:p>
          <a:p>
            <a:pPr marL="0" lvl="0" indent="0" algn="l" rtl="0">
              <a:spcBef>
                <a:spcPts val="0"/>
              </a:spcBef>
              <a:spcAft>
                <a:spcPts val="0"/>
              </a:spcAft>
              <a:buNone/>
            </a:pPr>
            <a:endParaRPr sz="1200">
              <a:solidFill>
                <a:schemeClr val="dk1"/>
              </a:solidFill>
              <a:latin typeface="Lexend Deca"/>
              <a:ea typeface="Lexend Deca"/>
              <a:cs typeface="Lexend Deca"/>
              <a:sym typeface="Lexend Deca"/>
            </a:endParaRPr>
          </a:p>
        </p:txBody>
      </p:sp>
      <p:sp>
        <p:nvSpPr>
          <p:cNvPr id="132" name="Google Shape;132;p19"/>
          <p:cNvSpPr/>
          <p:nvPr/>
        </p:nvSpPr>
        <p:spPr>
          <a:xfrm rot="5400000">
            <a:off x="7625500" y="3069500"/>
            <a:ext cx="367500" cy="284400"/>
          </a:xfrm>
          <a:prstGeom prst="triangle">
            <a:avLst>
              <a:gd name="adj" fmla="val 50000"/>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9"/>
          <p:cNvSpPr/>
          <p:nvPr/>
        </p:nvSpPr>
        <p:spPr>
          <a:xfrm rot="-5400000">
            <a:off x="1049275" y="3069500"/>
            <a:ext cx="367500" cy="284400"/>
          </a:xfrm>
          <a:prstGeom prst="triangle">
            <a:avLst>
              <a:gd name="adj" fmla="val 50000"/>
            </a:avLst>
          </a:prstGeom>
          <a:solidFill>
            <a:srgbClr val="3876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0"/>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140" name="Google Shape;140;p20"/>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sp>
        <p:nvSpPr>
          <p:cNvPr id="141" name="Google Shape;141;p20"/>
          <p:cNvSpPr/>
          <p:nvPr/>
        </p:nvSpPr>
        <p:spPr>
          <a:xfrm>
            <a:off x="609425" y="1141075"/>
            <a:ext cx="7196700" cy="6306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Choose a preference to compare different areas</a:t>
            </a:r>
            <a:endParaRPr sz="2200">
              <a:solidFill>
                <a:srgbClr val="6AA84F"/>
              </a:solidFill>
              <a:latin typeface="Lexend Deca Medium"/>
              <a:ea typeface="Lexend Deca Medium"/>
              <a:cs typeface="Lexend Deca Medium"/>
              <a:sym typeface="Lexend Deca Medium"/>
            </a:endParaRPr>
          </a:p>
        </p:txBody>
      </p:sp>
      <p:sp>
        <p:nvSpPr>
          <p:cNvPr id="142" name="Google Shape;142;p20"/>
          <p:cNvSpPr/>
          <p:nvPr/>
        </p:nvSpPr>
        <p:spPr>
          <a:xfrm>
            <a:off x="609425" y="258313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latin typeface="Lexend Deca"/>
                <a:ea typeface="Lexend Deca"/>
                <a:cs typeface="Lexend Deca"/>
                <a:sym typeface="Lexend Deca"/>
              </a:rPr>
              <a:t>Near midtown or Manhattan</a:t>
            </a:r>
            <a:endParaRPr sz="1100">
              <a:latin typeface="Lexend Deca"/>
              <a:ea typeface="Lexend Deca"/>
              <a:cs typeface="Lexend Deca"/>
              <a:sym typeface="Lexend Deca"/>
            </a:endParaRPr>
          </a:p>
        </p:txBody>
      </p:sp>
      <p:sp>
        <p:nvSpPr>
          <p:cNvPr id="143" name="Google Shape;143;p20"/>
          <p:cNvSpPr/>
          <p:nvPr/>
        </p:nvSpPr>
        <p:spPr>
          <a:xfrm>
            <a:off x="5816025" y="257173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100">
                <a:solidFill>
                  <a:schemeClr val="dk1"/>
                </a:solidFill>
                <a:latin typeface="Lexend Deca"/>
                <a:ea typeface="Lexend Deca"/>
                <a:cs typeface="Lexend Deca"/>
                <a:sym typeface="Lexend Deca"/>
              </a:rPr>
              <a:t>Near high quality restaurants </a:t>
            </a:r>
            <a:endParaRPr/>
          </a:p>
        </p:txBody>
      </p:sp>
      <p:sp>
        <p:nvSpPr>
          <p:cNvPr id="144" name="Google Shape;144;p20"/>
          <p:cNvSpPr/>
          <p:nvPr/>
        </p:nvSpPr>
        <p:spPr>
          <a:xfrm>
            <a:off x="3212725" y="2583138"/>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100">
                <a:solidFill>
                  <a:schemeClr val="dk1"/>
                </a:solidFill>
                <a:latin typeface="Lexend Deca"/>
                <a:ea typeface="Lexend Deca"/>
                <a:cs typeface="Lexend Deca"/>
                <a:sym typeface="Lexend Deca"/>
              </a:rPr>
              <a:t>Near bustling nightlife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p:nvPr/>
        </p:nvSpPr>
        <p:spPr>
          <a:xfrm>
            <a:off x="9400" y="0"/>
            <a:ext cx="9144000" cy="686400"/>
          </a:xfrm>
          <a:prstGeom prst="rect">
            <a:avLst/>
          </a:prstGeom>
          <a:solidFill>
            <a:srgbClr val="595959">
              <a:alpha val="82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txBox="1"/>
          <p:nvPr/>
        </p:nvSpPr>
        <p:spPr>
          <a:xfrm>
            <a:off x="357325" y="169250"/>
            <a:ext cx="73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rPr>
              <a:t>Home</a:t>
            </a:r>
            <a:endParaRPr b="1">
              <a:solidFill>
                <a:schemeClr val="lt1"/>
              </a:solidFill>
            </a:endParaRPr>
          </a:p>
        </p:txBody>
      </p:sp>
      <p:sp>
        <p:nvSpPr>
          <p:cNvPr id="151" name="Google Shape;151;p21"/>
          <p:cNvSpPr/>
          <p:nvPr/>
        </p:nvSpPr>
        <p:spPr>
          <a:xfrm>
            <a:off x="6657400" y="157850"/>
            <a:ext cx="2303700" cy="423000"/>
          </a:xfrm>
          <a:prstGeom prst="roundRect">
            <a:avLst>
              <a:gd name="adj" fmla="val 16667"/>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City Scout</a:t>
            </a:r>
          </a:p>
        </p:txBody>
      </p:sp>
      <p:sp>
        <p:nvSpPr>
          <p:cNvPr id="152" name="Google Shape;152;p21"/>
          <p:cNvSpPr/>
          <p:nvPr/>
        </p:nvSpPr>
        <p:spPr>
          <a:xfrm>
            <a:off x="609425" y="1217275"/>
            <a:ext cx="7196700" cy="6306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6AA84F"/>
                </a:solidFill>
                <a:latin typeface="Lexend Deca Medium"/>
                <a:ea typeface="Lexend Deca Medium"/>
                <a:cs typeface="Lexend Deca Medium"/>
                <a:sym typeface="Lexend Deca Medium"/>
              </a:rPr>
              <a:t>Choose a preference to compare different areas</a:t>
            </a:r>
            <a:endParaRPr sz="2200">
              <a:solidFill>
                <a:srgbClr val="6AA84F"/>
              </a:solidFill>
              <a:latin typeface="Lexend Deca Medium"/>
              <a:ea typeface="Lexend Deca Medium"/>
              <a:cs typeface="Lexend Deca Medium"/>
              <a:sym typeface="Lexend Deca Medium"/>
            </a:endParaRPr>
          </a:p>
        </p:txBody>
      </p:sp>
      <p:sp>
        <p:nvSpPr>
          <p:cNvPr id="153" name="Google Shape;153;p21"/>
          <p:cNvSpPr/>
          <p:nvPr/>
        </p:nvSpPr>
        <p:spPr>
          <a:xfrm>
            <a:off x="609425" y="2651413"/>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latin typeface="Lexend Deca"/>
                <a:ea typeface="Lexend Deca"/>
                <a:cs typeface="Lexend Deca"/>
                <a:sym typeface="Lexend Deca"/>
              </a:rPr>
              <a:t>Near midtown or Manhattan</a:t>
            </a:r>
            <a:endParaRPr sz="1100">
              <a:latin typeface="Lexend Deca"/>
              <a:ea typeface="Lexend Deca"/>
              <a:cs typeface="Lexend Deca"/>
              <a:sym typeface="Lexend Deca"/>
            </a:endParaRPr>
          </a:p>
        </p:txBody>
      </p:sp>
      <p:sp>
        <p:nvSpPr>
          <p:cNvPr id="154" name="Google Shape;154;p21"/>
          <p:cNvSpPr/>
          <p:nvPr/>
        </p:nvSpPr>
        <p:spPr>
          <a:xfrm>
            <a:off x="5816025" y="2640013"/>
            <a:ext cx="2303700" cy="536100"/>
          </a:xfrm>
          <a:prstGeom prst="roundRect">
            <a:avLst>
              <a:gd name="adj" fmla="val 16667"/>
            </a:avLst>
          </a:prstGeom>
          <a:solidFill>
            <a:schemeClr val="lt1"/>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Lexend Deca"/>
                <a:ea typeface="Lexend Deca"/>
                <a:cs typeface="Lexend Deca"/>
                <a:sym typeface="Lexend Deca"/>
              </a:rPr>
              <a:t>Near high quality restaurants </a:t>
            </a:r>
            <a:endParaRPr/>
          </a:p>
        </p:txBody>
      </p:sp>
      <p:sp>
        <p:nvSpPr>
          <p:cNvPr id="155" name="Google Shape;155;p21"/>
          <p:cNvSpPr/>
          <p:nvPr/>
        </p:nvSpPr>
        <p:spPr>
          <a:xfrm>
            <a:off x="3212725" y="2651413"/>
            <a:ext cx="2303700" cy="536100"/>
          </a:xfrm>
          <a:prstGeom prst="roundRect">
            <a:avLst>
              <a:gd name="adj" fmla="val 16667"/>
            </a:avLst>
          </a:prstGeom>
          <a:solidFill>
            <a:srgbClr val="38761D"/>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lt1"/>
                </a:solidFill>
                <a:latin typeface="Lexend Deca"/>
                <a:ea typeface="Lexend Deca"/>
                <a:cs typeface="Lexend Deca"/>
                <a:sym typeface="Lexend Deca"/>
              </a:rPr>
              <a:t>Near bustling nightlife</a:t>
            </a:r>
            <a:endParaRPr>
              <a:solidFill>
                <a:schemeClr val="lt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D9EAD3"/>
      </a:dk2>
      <a:lt2>
        <a:srgbClr val="6AA84F"/>
      </a:lt2>
      <a:accent1>
        <a:srgbClr val="38761D"/>
      </a:accent1>
      <a:accent2>
        <a:srgbClr val="212121"/>
      </a:accent2>
      <a:accent3>
        <a:srgbClr val="767676"/>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1469</Words>
  <Application>Microsoft Office PowerPoint</Application>
  <PresentationFormat>On-screen Show (16:9)</PresentationFormat>
  <Paragraphs>165</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Lexend Deca</vt:lpstr>
      <vt:lpstr>Lexend Deca Medium</vt:lpstr>
      <vt:lpstr>Lexend Deca Light</vt:lpstr>
      <vt:lpstr>Lexend Deca SemiBold</vt:lpstr>
      <vt:lpstr>Simple Light</vt:lpstr>
      <vt:lpstr>Neighborhood Recommender Prototype  City Scout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Neighborhood Recommender Prototype  City Scout</dc:title>
  <dc:creator>Yukti</dc:creator>
  <cp:lastModifiedBy>Yukti Khurana</cp:lastModifiedBy>
  <cp:revision>1</cp:revision>
  <dcterms:modified xsi:type="dcterms:W3CDTF">2023-01-05T16:45:32Z</dcterms:modified>
</cp:coreProperties>
</file>